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4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90" r:id="rId21"/>
    <p:sldId id="291" r:id="rId22"/>
    <p:sldId id="293" r:id="rId23"/>
    <p:sldId id="294" r:id="rId24"/>
    <p:sldId id="295" r:id="rId25"/>
    <p:sldId id="296" r:id="rId26"/>
    <p:sldId id="298" r:id="rId27"/>
    <p:sldId id="299" r:id="rId28"/>
    <p:sldId id="300" r:id="rId29"/>
    <p:sldId id="297" r:id="rId30"/>
    <p:sldId id="301" r:id="rId31"/>
    <p:sldId id="302" r:id="rId32"/>
    <p:sldId id="304" r:id="rId33"/>
    <p:sldId id="303" r:id="rId34"/>
    <p:sldId id="306" r:id="rId35"/>
    <p:sldId id="307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29" r:id="rId45"/>
    <p:sldId id="330" r:id="rId46"/>
    <p:sldId id="340" r:id="rId47"/>
    <p:sldId id="342" r:id="rId48"/>
    <p:sldId id="341" r:id="rId49"/>
    <p:sldId id="343" r:id="rId50"/>
    <p:sldId id="344" r:id="rId51"/>
    <p:sldId id="345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6" r:id="rId61"/>
    <p:sldId id="355" r:id="rId62"/>
    <p:sldId id="357" r:id="rId63"/>
    <p:sldId id="358" r:id="rId64"/>
    <p:sldId id="320" r:id="rId65"/>
    <p:sldId id="317" r:id="rId66"/>
    <p:sldId id="276" r:id="rId67"/>
    <p:sldId id="318" r:id="rId68"/>
    <p:sldId id="319" r:id="rId69"/>
    <p:sldId id="277" r:id="rId70"/>
    <p:sldId id="278" r:id="rId71"/>
    <p:sldId id="281" r:id="rId72"/>
    <p:sldId id="279" r:id="rId73"/>
    <p:sldId id="280" r:id="rId74"/>
    <p:sldId id="282" r:id="rId75"/>
    <p:sldId id="283" r:id="rId76"/>
    <p:sldId id="284" r:id="rId77"/>
    <p:sldId id="289" r:id="rId78"/>
    <p:sldId id="285" r:id="rId79"/>
    <p:sldId id="286" r:id="rId80"/>
    <p:sldId id="287" r:id="rId81"/>
    <p:sldId id="325" r:id="rId82"/>
    <p:sldId id="326" r:id="rId83"/>
    <p:sldId id="327" r:id="rId84"/>
    <p:sldId id="328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79"/>
    <p:restoredTop sz="96208"/>
  </p:normalViewPr>
  <p:slideViewPr>
    <p:cSldViewPr snapToGrid="0">
      <p:cViewPr varScale="1">
        <p:scale>
          <a:sx n="86" d="100"/>
          <a:sy n="86" d="100"/>
        </p:scale>
        <p:origin x="24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A554-C202-63D5-ED24-D7FEEACD7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83832-01E8-EEE5-9832-5919D5C43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A9705-4689-65BC-E701-2BA6E149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431A-9CC6-8A88-E9F4-66481E2C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FA639-7167-A23D-6864-92BD579F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9FB7-9963-FDAD-DFA2-774D321C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CF512-008D-D22B-96F2-89A1FDD71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E3AFC-0554-EEF6-C04F-21C159AE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C99BB-501B-E080-D18A-FC85C72B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B2A4A-92AF-A7D2-52EE-455EA003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0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DD4C4-A50E-CCCA-AFA4-64B07BB87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626F8-20EB-56BE-167E-1736597AC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71FDC-6779-D417-1F74-E19FF348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45FD4-ECB2-5EA2-8090-3437BEE8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16D7B-48F1-022F-C3A1-5A764106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2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5AFB-65FA-138F-8CB7-86C5DC61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79F0-CCB8-3C0B-9D6A-23A040F1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0F50-6CF8-B06A-2FE4-CAE2A3E94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025FF-A270-528E-20EA-9F630D43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0B673-205E-4A7C-FC69-B64A3EA2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9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98D7-4EC2-D728-7B21-B0C26E20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21C17-CB77-8DF8-54FF-152C64CD0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70819-2C38-B237-BF89-D11F256C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F209-6EF2-7CB7-C008-B6181BE3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0CB1F-20C8-8E43-63F7-4921A635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4167-2A0F-82C0-81F9-C00E4EA8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ADDB-5A25-091E-EBB5-250E9C7AF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86307-9327-D0DD-ADC6-5EBCBDD5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EB823-CB6C-6948-E124-2F22087B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72267-ADDE-6B4A-6AB2-0BBB98E1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38EC7-2307-BCC8-BA59-CA1B81CA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2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84EA-DF3C-7C85-3EE3-5B0A1ADE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EBF7B-392E-66CE-F788-001C74E6F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9034C-C11A-948B-DB94-E467EC82A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B4C8F-4199-652C-8D6F-B64A9426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4D1A4-A926-BFB2-5BDE-717643CE7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39EE6-3D39-7B00-9588-83866B84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DFB0E-14C4-F8D7-8A19-D1C89855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A0ADC-64FD-E9FC-4270-598951B7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8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7E9B-6ABF-6163-CEB8-3AD09D92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6ABD0-B71F-B024-A7D7-E814FEFB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0CDA0-CE8C-BB77-267C-EBAE348D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1FD12-C8D1-6D8E-1207-9B47DE03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3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67FD0-FAE1-7D04-C21D-6A979A28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B0D80-F4CB-15FA-0646-ADAD0F21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4560D-8645-2050-DBB9-DAA3AF3B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3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16F4-F1CF-AAF7-45F0-AEB5C739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AF3E0-4910-C330-766C-0B0FEEFCC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6FB4E-79B1-D4F4-ABAD-986C9B0D9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919AB-A465-81AD-327D-BACF8AE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9830-0EE3-B4C2-2C8D-395FF56B7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BA3BE-856F-A3FA-7577-E193B6A3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6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1FC6-7265-FD9D-9A2E-3F631ED21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5188B-8BC0-6DB3-89CC-15B16D62C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9C10A-C90C-040A-81BC-FA25B3472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8441-A16A-073A-0527-6A7A961F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F665-F928-99A4-F253-2F93A306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3FE99-F3C6-13E9-A5E4-1983E0C2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4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7ABFE-E007-04A9-1127-F32167F4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27109-055E-3FA2-FEDA-6EA602DD2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BD3F9-D63A-336D-5435-CF178DF06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69080-F5A0-BA4F-B6B6-54172D8074C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24E5C-21F6-FB21-6CC3-9219DF9DA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D3CC-A1F0-0211-38F1-4815C2593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DFFFA-F311-144E-9760-207853ED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42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4.png"/><Relationship Id="rId7" Type="http://schemas.openxmlformats.org/officeDocument/2006/relationships/image" Target="../media/image3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4.png"/><Relationship Id="rId5" Type="http://schemas.openxmlformats.org/officeDocument/2006/relationships/image" Target="../media/image1.png"/><Relationship Id="rId10" Type="http://schemas.openxmlformats.org/officeDocument/2006/relationships/image" Target="../media/image5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4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6.png"/><Relationship Id="rId9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F83A8D-E3A5-35FD-1DF2-8639100F70F0}"/>
              </a:ext>
            </a:extLst>
          </p:cNvPr>
          <p:cNvSpPr/>
          <p:nvPr/>
        </p:nvSpPr>
        <p:spPr>
          <a:xfrm>
            <a:off x="0" y="4598989"/>
            <a:ext cx="12192000" cy="225901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AC3AA-921D-09F7-DB37-25DA992601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</a:t>
            </a:r>
            <a:br>
              <a:rPr lang="en-US" dirty="0"/>
            </a:br>
            <a:r>
              <a:rPr lang="en-US" sz="3200" dirty="0"/>
              <a:t>From Causality to Prediction (and back again)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CDE12-F6BA-3015-8BE0-CC5FA6CA7D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Dealing with Data, Class 5</a:t>
            </a:r>
          </a:p>
        </p:txBody>
      </p:sp>
      <p:pic>
        <p:nvPicPr>
          <p:cNvPr id="22530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6956C7FF-37C5-EFB4-BFA4-969F47C9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436963"/>
            <a:ext cx="1933575" cy="18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ute Simple Halloween Ghosts - Free Clip Art | Halloween ghosts, Cute  halloween, Cute ghost">
            <a:extLst>
              <a:ext uri="{FF2B5EF4-FFF2-40B4-BE49-F238E27FC236}">
                <a16:creationId xmlns:a16="http://schemas.microsoft.com/office/drawing/2014/main" id="{081BD000-5608-C91A-4AC3-DD856797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1" y="3926482"/>
            <a:ext cx="3175440" cy="26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F2EF3CA-404C-65CC-987D-153C0C81F1F5}"/>
              </a:ext>
            </a:extLst>
          </p:cNvPr>
          <p:cNvSpPr/>
          <p:nvPr/>
        </p:nvSpPr>
        <p:spPr>
          <a:xfrm>
            <a:off x="315339" y="294482"/>
            <a:ext cx="5456811" cy="1655762"/>
          </a:xfrm>
          <a:prstGeom prst="wedgeRoundRectCallout">
            <a:avLst>
              <a:gd name="adj1" fmla="val -31715"/>
              <a:gd name="adj2" fmla="val 151057"/>
              <a:gd name="adj3" fmla="val 16667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use observational comparisons to make causal claims!  </a:t>
            </a:r>
            <a:r>
              <a:rPr lang="en-US" sz="2800" b="1" i="1" dirty="0" err="1"/>
              <a:t>OooOoOOoOooh</a:t>
            </a:r>
            <a:r>
              <a:rPr lang="en-US" sz="2800" b="1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3647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E5BE-3948-C973-10BD-403A58E7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62" y="82941"/>
            <a:ext cx="10515600" cy="1325563"/>
          </a:xfrm>
        </p:spPr>
        <p:txBody>
          <a:bodyPr/>
          <a:lstStyle/>
          <a:p>
            <a:r>
              <a:rPr lang="en-US" dirty="0"/>
              <a:t>Back to causality-land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32381-A7DA-D24D-0CCB-65AD749563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0900" y="1450470"/>
                <a:ext cx="5370927" cy="539997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you </a:t>
                </a:r>
                <a:r>
                  <a:rPr lang="en-US" b="1" dirty="0"/>
                  <a:t>know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The only things that affect earnings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are: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: Did you go to college?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 Are you dressing up for Halloween?</a:t>
                </a:r>
              </a:p>
              <a:p>
                <a:r>
                  <a:rPr lang="en-US" sz="2800" dirty="0"/>
                  <a:t>Suppose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How would you estimate returns to college?</a:t>
                </a:r>
              </a:p>
              <a:p>
                <a:endParaRPr lang="en-US" sz="2800" dirty="0"/>
              </a:p>
              <a:p>
                <a:endParaRPr lang="en-US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32381-A7DA-D24D-0CCB-65AD749563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900" y="1450470"/>
                <a:ext cx="5370927" cy="5399977"/>
              </a:xfrm>
              <a:blipFill>
                <a:blip r:embed="rId2"/>
                <a:stretch>
                  <a:fillRect l="-2128" t="-1878" r="-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3A1E857-E210-DC79-5DFB-19202FF41BBA}"/>
              </a:ext>
            </a:extLst>
          </p:cNvPr>
          <p:cNvSpPr/>
          <p:nvPr/>
        </p:nvSpPr>
        <p:spPr>
          <a:xfrm>
            <a:off x="7748584" y="808251"/>
            <a:ext cx="3831772" cy="36304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5AE45F-7FA6-C072-D625-DB70B7BD53D2}"/>
              </a:ext>
            </a:extLst>
          </p:cNvPr>
          <p:cNvCxnSpPr>
            <a:stCxn id="4" idx="0"/>
          </p:cNvCxnSpPr>
          <p:nvPr/>
        </p:nvCxnSpPr>
        <p:spPr>
          <a:xfrm>
            <a:off x="9664470" y="808251"/>
            <a:ext cx="10886" cy="36304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484B87-3E62-98DA-0D49-98F120EFA161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7748584" y="2623485"/>
            <a:ext cx="38317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DFCA0CE1-B346-6968-4774-762FFC7D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268" y="358563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0EBAD-2891-0D40-F97F-AF98FEDAC758}"/>
              </a:ext>
            </a:extLst>
          </p:cNvPr>
          <p:cNvGrpSpPr/>
          <p:nvPr/>
        </p:nvGrpSpPr>
        <p:grpSpPr>
          <a:xfrm>
            <a:off x="8291645" y="322894"/>
            <a:ext cx="663746" cy="638741"/>
            <a:chOff x="7678497" y="2294284"/>
            <a:chExt cx="786818" cy="757176"/>
          </a:xfrm>
        </p:grpSpPr>
        <p:pic>
          <p:nvPicPr>
            <p:cNvPr id="14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9C06C68B-FB91-D287-07EC-E03A59422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&quot;No&quot; Symbol 14">
              <a:extLst>
                <a:ext uri="{FF2B5EF4-FFF2-40B4-BE49-F238E27FC236}">
                  <a16:creationId xmlns:a16="http://schemas.microsoft.com/office/drawing/2014/main" id="{E70ACEA2-A427-63FD-7454-18B46E013311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9C140-D07B-FA02-B149-4D4D6D257447}"/>
              </a:ext>
            </a:extLst>
          </p:cNvPr>
          <p:cNvGrpSpPr/>
          <p:nvPr/>
        </p:nvGrpSpPr>
        <p:grpSpPr>
          <a:xfrm>
            <a:off x="7876196" y="1503451"/>
            <a:ext cx="1705321" cy="1062980"/>
            <a:chOff x="7225097" y="3557607"/>
            <a:chExt cx="1705321" cy="10629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872D4C-A8D2-3AE2-8EA4-5A664CE9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348C9D-CD99-F513-397B-540499DF1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79DF08-DB3B-F67F-7791-6969B8A3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8BEF4-9AF7-EEE3-2DAA-5AF05FA3D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5AE8D6-E07D-BC89-BF9D-400CA0DC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738E47F-EF5D-1F65-C235-09CA6015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9CC6AA-B476-5859-347F-FD98F795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AD02D-C121-F119-288F-72C755F56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837" y="1684592"/>
            <a:ext cx="553554" cy="8358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156246-F253-4E2F-8F5D-098E438E4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450" y="3428071"/>
            <a:ext cx="553554" cy="83580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CC2FCBC-0777-8A6A-618A-EA9209B8A203}"/>
              </a:ext>
            </a:extLst>
          </p:cNvPr>
          <p:cNvGrpSpPr/>
          <p:nvPr/>
        </p:nvGrpSpPr>
        <p:grpSpPr>
          <a:xfrm>
            <a:off x="9775195" y="3328771"/>
            <a:ext cx="1705321" cy="1062980"/>
            <a:chOff x="7225097" y="3557607"/>
            <a:chExt cx="1705321" cy="106298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362C672-2824-B849-8CD4-63E9F5C1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533575-1326-DC50-B5CD-6813F309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15CDB4-B50F-C9A7-EEB1-56DB53FA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EEA728-4825-1B16-F310-27342FD1E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69227B-4536-0762-A055-057F6C34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F584184-E5CB-290F-933F-8293B8A0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1FC9A03-5FAA-4B00-E3B4-D2E4BD20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AD5CA4F-C76F-836E-656A-4A7D160CFAB5}"/>
              </a:ext>
            </a:extLst>
          </p:cNvPr>
          <p:cNvSpPr txBox="1"/>
          <p:nvPr/>
        </p:nvSpPr>
        <p:spPr>
          <a:xfrm>
            <a:off x="8335768" y="961635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F6E40-AACF-A8C7-04E1-D8C73010A743}"/>
              </a:ext>
            </a:extLst>
          </p:cNvPr>
          <p:cNvSpPr txBox="1"/>
          <p:nvPr/>
        </p:nvSpPr>
        <p:spPr>
          <a:xfrm>
            <a:off x="8355869" y="2824615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E3014-7690-9AF2-8E4A-7A11F1183EF9}"/>
              </a:ext>
            </a:extLst>
          </p:cNvPr>
          <p:cNvSpPr txBox="1"/>
          <p:nvPr/>
        </p:nvSpPr>
        <p:spPr>
          <a:xfrm>
            <a:off x="10103796" y="961635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FEAB9E-7938-912D-7921-AED08B5C33A7}"/>
              </a:ext>
            </a:extLst>
          </p:cNvPr>
          <p:cNvSpPr txBox="1"/>
          <p:nvPr/>
        </p:nvSpPr>
        <p:spPr>
          <a:xfrm>
            <a:off x="10158650" y="2833932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A8FF09-8407-B2A1-9F72-652A9C9DD9D4}"/>
              </a:ext>
            </a:extLst>
          </p:cNvPr>
          <p:cNvSpPr/>
          <p:nvPr/>
        </p:nvSpPr>
        <p:spPr>
          <a:xfrm>
            <a:off x="7748584" y="5042174"/>
            <a:ext cx="3831772" cy="16227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7201F12-1315-3F4C-9021-4B321BE8C3EC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9664470" y="5042174"/>
            <a:ext cx="21517" cy="16133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3B0296A9-BA3D-CA45-E612-3CDF647D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268" y="4578804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B8C9B8C-32F8-5C5A-F563-DA3B22730EE8}"/>
              </a:ext>
            </a:extLst>
          </p:cNvPr>
          <p:cNvGrpSpPr/>
          <p:nvPr/>
        </p:nvGrpSpPr>
        <p:grpSpPr>
          <a:xfrm>
            <a:off x="8291645" y="4543135"/>
            <a:ext cx="663746" cy="638741"/>
            <a:chOff x="7678497" y="2294284"/>
            <a:chExt cx="786818" cy="757176"/>
          </a:xfrm>
        </p:grpSpPr>
        <p:pic>
          <p:nvPicPr>
            <p:cNvPr id="45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7E79A105-6124-267C-4DBD-4E8BEBE8A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32F12161-DD97-A86C-F76F-64ABD71550E9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519A61-020A-5A3B-5B17-21EE9B8431D2}"/>
              </a:ext>
            </a:extLst>
          </p:cNvPr>
          <p:cNvGrpSpPr/>
          <p:nvPr/>
        </p:nvGrpSpPr>
        <p:grpSpPr>
          <a:xfrm>
            <a:off x="9581518" y="5710928"/>
            <a:ext cx="1588896" cy="990409"/>
            <a:chOff x="7225097" y="3557607"/>
            <a:chExt cx="1705321" cy="106298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1FC162A-767C-F4B3-3418-DD7F8AB1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60287-9107-18BB-B510-1CBBD5762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A6C3711-4F5F-47A7-F843-7B3DC7050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76D6A25-1FB7-3638-96FD-47A63BF8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9372144-C5CF-02CE-3018-4524A248F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CB300D-8F33-DDCD-82A1-3681154EC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29B9D24-6310-B7DD-93E1-7697CAEB2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F57C7FD-E308-7AA8-0769-ED05989F8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512" y="5874710"/>
            <a:ext cx="525939" cy="79411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503A2BE-CEE0-139D-BDEE-71367AD32544}"/>
              </a:ext>
            </a:extLst>
          </p:cNvPr>
          <p:cNvSpPr txBox="1"/>
          <p:nvPr/>
        </p:nvSpPr>
        <p:spPr>
          <a:xfrm>
            <a:off x="9697984" y="5098230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About</a:t>
            </a:r>
            <a:r>
              <a:rPr lang="en-US" sz="3600" dirty="0">
                <a:solidFill>
                  <a:schemeClr val="accent1"/>
                </a:solidFill>
              </a:rPr>
              <a:t> $12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9355DB-ACC2-9EF7-A35A-3C9AC66A6BF7}"/>
              </a:ext>
            </a:extLst>
          </p:cNvPr>
          <p:cNvSpPr txBox="1"/>
          <p:nvPr/>
        </p:nvSpPr>
        <p:spPr>
          <a:xfrm>
            <a:off x="7761552" y="5109482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About</a:t>
            </a:r>
            <a:r>
              <a:rPr lang="en-US" sz="3600" dirty="0">
                <a:solidFill>
                  <a:schemeClr val="accent1"/>
                </a:solidFill>
              </a:rPr>
              <a:t> $1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E55FB1-DD6D-3227-6ABD-8E35406E97CA}"/>
              </a:ext>
            </a:extLst>
          </p:cNvPr>
          <p:cNvGrpSpPr/>
          <p:nvPr/>
        </p:nvGrpSpPr>
        <p:grpSpPr>
          <a:xfrm>
            <a:off x="8110511" y="5679611"/>
            <a:ext cx="1588896" cy="990409"/>
            <a:chOff x="7225097" y="3557607"/>
            <a:chExt cx="1705321" cy="106298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31C714C-505F-FFA8-6749-550B43EE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F5DECB2-38A7-9ED0-7D50-BAFAEB1D9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02CB885-2C90-F773-3183-37915876A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1B01BF5-6871-F19A-6A3E-FD33B2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64457B8-E2E2-7074-ECC5-C4282847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506F7CF-0F0E-5F19-3C2C-CAD13456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14672A1-F1B7-BF37-B0EE-46CAB45F6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EFF055E-672B-9E9E-C288-8E46F8D67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619" y="5769404"/>
            <a:ext cx="525939" cy="79411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B6E6C2B-91D6-6020-A0A0-263F52F4EF70}"/>
              </a:ext>
            </a:extLst>
          </p:cNvPr>
          <p:cNvSpPr txBox="1"/>
          <p:nvPr/>
        </p:nvSpPr>
        <p:spPr>
          <a:xfrm>
            <a:off x="6474738" y="542394"/>
            <a:ext cx="172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Truth: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41D730-D241-4700-75EC-22BE36A13B06}"/>
              </a:ext>
            </a:extLst>
          </p:cNvPr>
          <p:cNvSpPr txBox="1"/>
          <p:nvPr/>
        </p:nvSpPr>
        <p:spPr>
          <a:xfrm>
            <a:off x="5750152" y="5383443"/>
            <a:ext cx="1932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</a:rPr>
              <a:t>If we don’t pay attention to costume: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6C3A9-10AF-5AF2-4953-15DCADD5009F}"/>
              </a:ext>
            </a:extLst>
          </p:cNvPr>
          <p:cNvGrpSpPr/>
          <p:nvPr/>
        </p:nvGrpSpPr>
        <p:grpSpPr>
          <a:xfrm>
            <a:off x="5432180" y="417859"/>
            <a:ext cx="778327" cy="654730"/>
            <a:chOff x="952502" y="3804445"/>
            <a:chExt cx="2562223" cy="216251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53E89A2-DBC0-6CF9-1B87-8638684EEBC5}"/>
                </a:ext>
              </a:extLst>
            </p:cNvPr>
            <p:cNvSpPr/>
            <p:nvPr/>
          </p:nvSpPr>
          <p:spPr>
            <a:xfrm>
              <a:off x="2743200" y="3804445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10B3CBB-5064-E53A-A920-009291766E88}"/>
                </a:ext>
              </a:extLst>
            </p:cNvPr>
            <p:cNvSpPr/>
            <p:nvPr/>
          </p:nvSpPr>
          <p:spPr>
            <a:xfrm>
              <a:off x="2743200" y="5195432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A6D617-87A6-5189-BE07-7C159BF15313}"/>
                </a:ext>
              </a:extLst>
            </p:cNvPr>
            <p:cNvSpPr/>
            <p:nvPr/>
          </p:nvSpPr>
          <p:spPr>
            <a:xfrm>
              <a:off x="952502" y="4508841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0F6A997-2B75-7781-4F64-DFA4268FEA08}"/>
                </a:ext>
              </a:extLst>
            </p:cNvPr>
            <p:cNvCxnSpPr>
              <a:cxnSpLocks/>
              <a:stCxn id="42" idx="7"/>
              <a:endCxn id="38" idx="2"/>
            </p:cNvCxnSpPr>
            <p:nvPr/>
          </p:nvCxnSpPr>
          <p:spPr>
            <a:xfrm flipV="1">
              <a:off x="1611040" y="4190208"/>
              <a:ext cx="1132160" cy="431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C7B2763-BCC3-314E-5CF0-DCB4AACAF0F5}"/>
                </a:ext>
              </a:extLst>
            </p:cNvPr>
            <p:cNvCxnSpPr>
              <a:cxnSpLocks/>
              <a:stCxn id="42" idx="5"/>
              <a:endCxn id="39" idx="2"/>
            </p:cNvCxnSpPr>
            <p:nvPr/>
          </p:nvCxnSpPr>
          <p:spPr>
            <a:xfrm>
              <a:off x="1611039" y="5167379"/>
              <a:ext cx="1132161" cy="4138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C38CAAF-B344-FE0F-7749-F69CE76FCF18}"/>
                </a:ext>
              </a:extLst>
            </p:cNvPr>
            <p:cNvCxnSpPr>
              <a:cxnSpLocks/>
              <a:stCxn id="38" idx="4"/>
              <a:endCxn id="39" idx="0"/>
            </p:cNvCxnSpPr>
            <p:nvPr/>
          </p:nvCxnSpPr>
          <p:spPr>
            <a:xfrm>
              <a:off x="3128963" y="4575970"/>
              <a:ext cx="0" cy="619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2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6D00DE6A-58DD-DDCA-AB3F-AD87C072C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822" y="3346131"/>
            <a:ext cx="534886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B1CB58B-3612-AF8A-78D4-C202A8BEE72B}"/>
              </a:ext>
            </a:extLst>
          </p:cNvPr>
          <p:cNvGrpSpPr/>
          <p:nvPr/>
        </p:nvGrpSpPr>
        <p:grpSpPr>
          <a:xfrm>
            <a:off x="6835799" y="1469967"/>
            <a:ext cx="737920" cy="717392"/>
            <a:chOff x="6822699" y="1410759"/>
            <a:chExt cx="817946" cy="835807"/>
          </a:xfrm>
        </p:grpSpPr>
        <p:pic>
          <p:nvPicPr>
            <p:cNvPr id="74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2D766868-8378-C81A-6DA5-38E748E0D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732" y="1529174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&quot;No&quot; Symbol 74">
              <a:extLst>
                <a:ext uri="{FF2B5EF4-FFF2-40B4-BE49-F238E27FC236}">
                  <a16:creationId xmlns:a16="http://schemas.microsoft.com/office/drawing/2014/main" id="{862E9AA4-3928-B6F5-54BB-C3BC310EC0E3}"/>
                </a:ext>
              </a:extLst>
            </p:cNvPr>
            <p:cNvSpPr/>
            <p:nvPr/>
          </p:nvSpPr>
          <p:spPr>
            <a:xfrm>
              <a:off x="6822699" y="1410759"/>
              <a:ext cx="817946" cy="835807"/>
            </a:xfrm>
            <a:prstGeom prst="noSmoking">
              <a:avLst>
                <a:gd name="adj" fmla="val 10853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4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E5BE-3948-C973-10BD-403A58E7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62" y="82941"/>
            <a:ext cx="10515600" cy="1325563"/>
          </a:xfrm>
        </p:spPr>
        <p:txBody>
          <a:bodyPr/>
          <a:lstStyle/>
          <a:p>
            <a:r>
              <a:rPr lang="en-US" dirty="0"/>
              <a:t>Back to causality-land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2381-A7DA-D24D-0CCB-65AD74956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900" y="1450470"/>
            <a:ext cx="5370927" cy="5399977"/>
          </a:xfrm>
        </p:spPr>
        <p:txBody>
          <a:bodyPr>
            <a:normAutofit/>
          </a:bodyPr>
          <a:lstStyle/>
          <a:p>
            <a:r>
              <a:rPr lang="en-US" sz="2800" dirty="0"/>
              <a:t>How would you estimate returns to college?</a:t>
            </a:r>
          </a:p>
          <a:p>
            <a:endParaRPr lang="en-US" sz="2800" dirty="0"/>
          </a:p>
          <a:p>
            <a:r>
              <a:rPr lang="en-US" dirty="0"/>
              <a:t>Look at the average in each square.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Compute returns to college among the costumed group.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Compute returns to college among non-costumed group.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A1E857-E210-DC79-5DFB-19202FF41BBA}"/>
              </a:ext>
            </a:extLst>
          </p:cNvPr>
          <p:cNvSpPr/>
          <p:nvPr/>
        </p:nvSpPr>
        <p:spPr>
          <a:xfrm>
            <a:off x="7748584" y="808251"/>
            <a:ext cx="3831772" cy="36304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5AE45F-7FA6-C072-D625-DB70B7BD53D2}"/>
              </a:ext>
            </a:extLst>
          </p:cNvPr>
          <p:cNvCxnSpPr>
            <a:stCxn id="4" idx="0"/>
          </p:cNvCxnSpPr>
          <p:nvPr/>
        </p:nvCxnSpPr>
        <p:spPr>
          <a:xfrm>
            <a:off x="9664470" y="808251"/>
            <a:ext cx="10886" cy="36304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484B87-3E62-98DA-0D49-98F120EFA161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7748584" y="2623485"/>
            <a:ext cx="38317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DFCA0CE1-B346-6968-4774-762FFC7D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268" y="358563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0EBAD-2891-0D40-F97F-AF98FEDAC758}"/>
              </a:ext>
            </a:extLst>
          </p:cNvPr>
          <p:cNvGrpSpPr/>
          <p:nvPr/>
        </p:nvGrpSpPr>
        <p:grpSpPr>
          <a:xfrm>
            <a:off x="8291645" y="322894"/>
            <a:ext cx="663746" cy="638741"/>
            <a:chOff x="7678497" y="2294284"/>
            <a:chExt cx="786818" cy="757176"/>
          </a:xfrm>
        </p:grpSpPr>
        <p:pic>
          <p:nvPicPr>
            <p:cNvPr id="14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9C06C68B-FB91-D287-07EC-E03A59422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&quot;No&quot; Symbol 14">
              <a:extLst>
                <a:ext uri="{FF2B5EF4-FFF2-40B4-BE49-F238E27FC236}">
                  <a16:creationId xmlns:a16="http://schemas.microsoft.com/office/drawing/2014/main" id="{E70ACEA2-A427-63FD-7454-18B46E013311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9C140-D07B-FA02-B149-4D4D6D257447}"/>
              </a:ext>
            </a:extLst>
          </p:cNvPr>
          <p:cNvGrpSpPr/>
          <p:nvPr/>
        </p:nvGrpSpPr>
        <p:grpSpPr>
          <a:xfrm>
            <a:off x="7876196" y="1503451"/>
            <a:ext cx="1705321" cy="1062980"/>
            <a:chOff x="7225097" y="3557607"/>
            <a:chExt cx="1705321" cy="10629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872D4C-A8D2-3AE2-8EA4-5A664CE9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348C9D-CD99-F513-397B-540499DF1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79DF08-DB3B-F67F-7791-6969B8A3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8BEF4-9AF7-EEE3-2DAA-5AF05FA3D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5AE8D6-E07D-BC89-BF9D-400CA0DC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738E47F-EF5D-1F65-C235-09CA6015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9CC6AA-B476-5859-347F-FD98F795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AD02D-C121-F119-288F-72C755F5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837" y="1684592"/>
            <a:ext cx="553554" cy="8358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156246-F253-4E2F-8F5D-098E438E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50" y="3428071"/>
            <a:ext cx="553554" cy="83580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CC2FCBC-0777-8A6A-618A-EA9209B8A203}"/>
              </a:ext>
            </a:extLst>
          </p:cNvPr>
          <p:cNvGrpSpPr/>
          <p:nvPr/>
        </p:nvGrpSpPr>
        <p:grpSpPr>
          <a:xfrm>
            <a:off x="9775195" y="3328771"/>
            <a:ext cx="1705321" cy="1062980"/>
            <a:chOff x="7225097" y="3557607"/>
            <a:chExt cx="1705321" cy="106298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362C672-2824-B849-8CD4-63E9F5C1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533575-1326-DC50-B5CD-6813F309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15CDB4-B50F-C9A7-EEB1-56DB53FA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EEA728-4825-1B16-F310-27342FD1E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69227B-4536-0762-A055-057F6C34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F584184-E5CB-290F-933F-8293B8A0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1FC9A03-5FAA-4B00-E3B4-D2E4BD20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AD5CA4F-C76F-836E-656A-4A7D160CFAB5}"/>
              </a:ext>
            </a:extLst>
          </p:cNvPr>
          <p:cNvSpPr txBox="1"/>
          <p:nvPr/>
        </p:nvSpPr>
        <p:spPr>
          <a:xfrm>
            <a:off x="8335768" y="961635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F6E40-AACF-A8C7-04E1-D8C73010A743}"/>
              </a:ext>
            </a:extLst>
          </p:cNvPr>
          <p:cNvSpPr txBox="1"/>
          <p:nvPr/>
        </p:nvSpPr>
        <p:spPr>
          <a:xfrm>
            <a:off x="8355869" y="2824615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E3014-7690-9AF2-8E4A-7A11F1183EF9}"/>
              </a:ext>
            </a:extLst>
          </p:cNvPr>
          <p:cNvSpPr txBox="1"/>
          <p:nvPr/>
        </p:nvSpPr>
        <p:spPr>
          <a:xfrm>
            <a:off x="10103796" y="961635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FEAB9E-7938-912D-7921-AED08B5C33A7}"/>
              </a:ext>
            </a:extLst>
          </p:cNvPr>
          <p:cNvSpPr txBox="1"/>
          <p:nvPr/>
        </p:nvSpPr>
        <p:spPr>
          <a:xfrm>
            <a:off x="10158650" y="2833932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A8FF09-8407-B2A1-9F72-652A9C9DD9D4}"/>
              </a:ext>
            </a:extLst>
          </p:cNvPr>
          <p:cNvSpPr/>
          <p:nvPr/>
        </p:nvSpPr>
        <p:spPr>
          <a:xfrm>
            <a:off x="7748584" y="5042174"/>
            <a:ext cx="3831772" cy="16227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7201F12-1315-3F4C-9021-4B321BE8C3EC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9664470" y="5042174"/>
            <a:ext cx="21517" cy="16133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3B0296A9-BA3D-CA45-E612-3CDF647D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268" y="4578804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B8C9B8C-32F8-5C5A-F563-DA3B22730EE8}"/>
              </a:ext>
            </a:extLst>
          </p:cNvPr>
          <p:cNvGrpSpPr/>
          <p:nvPr/>
        </p:nvGrpSpPr>
        <p:grpSpPr>
          <a:xfrm>
            <a:off x="8291645" y="4543135"/>
            <a:ext cx="663746" cy="638741"/>
            <a:chOff x="7678497" y="2294284"/>
            <a:chExt cx="786818" cy="757176"/>
          </a:xfrm>
        </p:grpSpPr>
        <p:pic>
          <p:nvPicPr>
            <p:cNvPr id="45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7E79A105-6124-267C-4DBD-4E8BEBE8A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32F12161-DD97-A86C-F76F-64ABD71550E9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519A61-020A-5A3B-5B17-21EE9B8431D2}"/>
              </a:ext>
            </a:extLst>
          </p:cNvPr>
          <p:cNvGrpSpPr/>
          <p:nvPr/>
        </p:nvGrpSpPr>
        <p:grpSpPr>
          <a:xfrm>
            <a:off x="9581518" y="5710928"/>
            <a:ext cx="1588896" cy="990409"/>
            <a:chOff x="7225097" y="3557607"/>
            <a:chExt cx="1705321" cy="106298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1FC162A-767C-F4B3-3418-DD7F8AB1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60287-9107-18BB-B510-1CBBD5762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A6C3711-4F5F-47A7-F843-7B3DC7050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76D6A25-1FB7-3638-96FD-47A63BF8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9372144-C5CF-02CE-3018-4524A248F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CB300D-8F33-DDCD-82A1-3681154EC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29B9D24-6310-B7DD-93E1-7697CAEB2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F57C7FD-E308-7AA8-0769-ED05989F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512" y="5874710"/>
            <a:ext cx="525939" cy="79411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503A2BE-CEE0-139D-BDEE-71367AD32544}"/>
              </a:ext>
            </a:extLst>
          </p:cNvPr>
          <p:cNvSpPr txBox="1"/>
          <p:nvPr/>
        </p:nvSpPr>
        <p:spPr>
          <a:xfrm>
            <a:off x="9697984" y="5098230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About</a:t>
            </a:r>
            <a:r>
              <a:rPr lang="en-US" sz="3600" dirty="0">
                <a:solidFill>
                  <a:schemeClr val="accent1"/>
                </a:solidFill>
              </a:rPr>
              <a:t> $12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9355DB-ACC2-9EF7-A35A-3C9AC66A6BF7}"/>
              </a:ext>
            </a:extLst>
          </p:cNvPr>
          <p:cNvSpPr txBox="1"/>
          <p:nvPr/>
        </p:nvSpPr>
        <p:spPr>
          <a:xfrm>
            <a:off x="7761552" y="5109482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About</a:t>
            </a:r>
            <a:r>
              <a:rPr lang="en-US" sz="3600" dirty="0">
                <a:solidFill>
                  <a:schemeClr val="accent1"/>
                </a:solidFill>
              </a:rPr>
              <a:t> $1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E55FB1-DD6D-3227-6ABD-8E35406E97CA}"/>
              </a:ext>
            </a:extLst>
          </p:cNvPr>
          <p:cNvGrpSpPr/>
          <p:nvPr/>
        </p:nvGrpSpPr>
        <p:grpSpPr>
          <a:xfrm>
            <a:off x="8110511" y="5679611"/>
            <a:ext cx="1588896" cy="990409"/>
            <a:chOff x="7225097" y="3557607"/>
            <a:chExt cx="1705321" cy="106298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31C714C-505F-FFA8-6749-550B43EE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F5DECB2-38A7-9ED0-7D50-BAFAEB1D9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02CB885-2C90-F773-3183-37915876A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1B01BF5-6871-F19A-6A3E-FD33B2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64457B8-E2E2-7074-ECC5-C4282847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506F7CF-0F0E-5F19-3C2C-CAD13456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14672A1-F1B7-BF37-B0EE-46CAB45F6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EFF055E-672B-9E9E-C288-8E46F8D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19" y="5769404"/>
            <a:ext cx="525939" cy="79411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B6E6C2B-91D6-6020-A0A0-263F52F4EF70}"/>
              </a:ext>
            </a:extLst>
          </p:cNvPr>
          <p:cNvSpPr txBox="1"/>
          <p:nvPr/>
        </p:nvSpPr>
        <p:spPr>
          <a:xfrm>
            <a:off x="6474738" y="542394"/>
            <a:ext cx="172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Truth: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41D730-D241-4700-75EC-22BE36A13B06}"/>
              </a:ext>
            </a:extLst>
          </p:cNvPr>
          <p:cNvSpPr txBox="1"/>
          <p:nvPr/>
        </p:nvSpPr>
        <p:spPr>
          <a:xfrm>
            <a:off x="5750152" y="5383443"/>
            <a:ext cx="1932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</a:rPr>
              <a:t>If we don’t pay attention to costume: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48CB2B-5893-A443-FC73-AF76365E6C57}"/>
              </a:ext>
            </a:extLst>
          </p:cNvPr>
          <p:cNvGrpSpPr/>
          <p:nvPr/>
        </p:nvGrpSpPr>
        <p:grpSpPr>
          <a:xfrm>
            <a:off x="5432180" y="417859"/>
            <a:ext cx="778327" cy="654730"/>
            <a:chOff x="952502" y="3804445"/>
            <a:chExt cx="2562223" cy="216251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502E12A-AC83-5CBD-FB88-9985A77D6539}"/>
                </a:ext>
              </a:extLst>
            </p:cNvPr>
            <p:cNvSpPr/>
            <p:nvPr/>
          </p:nvSpPr>
          <p:spPr>
            <a:xfrm>
              <a:off x="2743200" y="3804445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C333BE-355F-4C12-3674-0EC6059920E4}"/>
                </a:ext>
              </a:extLst>
            </p:cNvPr>
            <p:cNvSpPr/>
            <p:nvPr/>
          </p:nvSpPr>
          <p:spPr>
            <a:xfrm>
              <a:off x="2743200" y="5195432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6A61962-2CC5-AF22-F34A-162C4CAF0453}"/>
                </a:ext>
              </a:extLst>
            </p:cNvPr>
            <p:cNvSpPr/>
            <p:nvPr/>
          </p:nvSpPr>
          <p:spPr>
            <a:xfrm>
              <a:off x="952502" y="4508841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A978DF0-8C9C-4B52-37CA-798ED3A8FEDA}"/>
                </a:ext>
              </a:extLst>
            </p:cNvPr>
            <p:cNvCxnSpPr>
              <a:cxnSpLocks/>
              <a:stCxn id="42" idx="7"/>
              <a:endCxn id="38" idx="2"/>
            </p:cNvCxnSpPr>
            <p:nvPr/>
          </p:nvCxnSpPr>
          <p:spPr>
            <a:xfrm flipV="1">
              <a:off x="1611040" y="4190208"/>
              <a:ext cx="1132160" cy="431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FFF223D-3397-E399-8FBC-FEB10BB11472}"/>
                </a:ext>
              </a:extLst>
            </p:cNvPr>
            <p:cNvCxnSpPr>
              <a:cxnSpLocks/>
              <a:stCxn id="42" idx="5"/>
              <a:endCxn id="39" idx="2"/>
            </p:cNvCxnSpPr>
            <p:nvPr/>
          </p:nvCxnSpPr>
          <p:spPr>
            <a:xfrm>
              <a:off x="1611039" y="5167379"/>
              <a:ext cx="1132161" cy="4138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93EDFF1-4DBF-2C52-233F-9BF59B0A02AA}"/>
                </a:ext>
              </a:extLst>
            </p:cNvPr>
            <p:cNvCxnSpPr>
              <a:cxnSpLocks/>
              <a:stCxn id="38" idx="4"/>
              <a:endCxn id="39" idx="0"/>
            </p:cNvCxnSpPr>
            <p:nvPr/>
          </p:nvCxnSpPr>
          <p:spPr>
            <a:xfrm>
              <a:off x="3128963" y="4575970"/>
              <a:ext cx="0" cy="619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2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5820A689-2ACB-4579-7E1C-5870E6F0A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822" y="3346131"/>
            <a:ext cx="534886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DC2EDB0-4C1B-AFD2-3AE1-A3F29A0A22F9}"/>
              </a:ext>
            </a:extLst>
          </p:cNvPr>
          <p:cNvGrpSpPr/>
          <p:nvPr/>
        </p:nvGrpSpPr>
        <p:grpSpPr>
          <a:xfrm>
            <a:off x="6835799" y="1469967"/>
            <a:ext cx="737920" cy="717392"/>
            <a:chOff x="6822699" y="1410759"/>
            <a:chExt cx="817946" cy="835807"/>
          </a:xfrm>
        </p:grpSpPr>
        <p:pic>
          <p:nvPicPr>
            <p:cNvPr id="74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DBC04314-F64C-B83E-22B0-654789684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732" y="1529174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&quot;No&quot; Symbol 74">
              <a:extLst>
                <a:ext uri="{FF2B5EF4-FFF2-40B4-BE49-F238E27FC236}">
                  <a16:creationId xmlns:a16="http://schemas.microsoft.com/office/drawing/2014/main" id="{5A73DBEE-3F1C-205C-862A-FED3951BB9F3}"/>
                </a:ext>
              </a:extLst>
            </p:cNvPr>
            <p:cNvSpPr/>
            <p:nvPr/>
          </p:nvSpPr>
          <p:spPr>
            <a:xfrm>
              <a:off x="6822699" y="1410759"/>
              <a:ext cx="817946" cy="835807"/>
            </a:xfrm>
            <a:prstGeom prst="noSmoking">
              <a:avLst>
                <a:gd name="adj" fmla="val 10853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4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E5BE-3948-C973-10BD-403A58E7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62" y="82941"/>
            <a:ext cx="10515600" cy="1325563"/>
          </a:xfrm>
        </p:spPr>
        <p:txBody>
          <a:bodyPr/>
          <a:lstStyle/>
          <a:p>
            <a:r>
              <a:rPr lang="en-US" dirty="0"/>
              <a:t>In prediction-land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A1E857-E210-DC79-5DFB-19202FF41BBA}"/>
              </a:ext>
            </a:extLst>
          </p:cNvPr>
          <p:cNvSpPr/>
          <p:nvPr/>
        </p:nvSpPr>
        <p:spPr>
          <a:xfrm>
            <a:off x="7748584" y="808251"/>
            <a:ext cx="3831772" cy="36304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5AE45F-7FA6-C072-D625-DB70B7BD53D2}"/>
              </a:ext>
            </a:extLst>
          </p:cNvPr>
          <p:cNvCxnSpPr>
            <a:stCxn id="4" idx="0"/>
          </p:cNvCxnSpPr>
          <p:nvPr/>
        </p:nvCxnSpPr>
        <p:spPr>
          <a:xfrm>
            <a:off x="9664470" y="808251"/>
            <a:ext cx="10886" cy="36304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484B87-3E62-98DA-0D49-98F120EFA161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7748584" y="2623485"/>
            <a:ext cx="38317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DFCA0CE1-B346-6968-4774-762FFC7D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268" y="358563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0EBAD-2891-0D40-F97F-AF98FEDAC758}"/>
              </a:ext>
            </a:extLst>
          </p:cNvPr>
          <p:cNvGrpSpPr/>
          <p:nvPr/>
        </p:nvGrpSpPr>
        <p:grpSpPr>
          <a:xfrm>
            <a:off x="8291645" y="322894"/>
            <a:ext cx="663746" cy="638741"/>
            <a:chOff x="7678497" y="2294284"/>
            <a:chExt cx="786818" cy="757176"/>
          </a:xfrm>
        </p:grpSpPr>
        <p:pic>
          <p:nvPicPr>
            <p:cNvPr id="14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9C06C68B-FB91-D287-07EC-E03A59422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&quot;No&quot; Symbol 14">
              <a:extLst>
                <a:ext uri="{FF2B5EF4-FFF2-40B4-BE49-F238E27FC236}">
                  <a16:creationId xmlns:a16="http://schemas.microsoft.com/office/drawing/2014/main" id="{E70ACEA2-A427-63FD-7454-18B46E013311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9C140-D07B-FA02-B149-4D4D6D257447}"/>
              </a:ext>
            </a:extLst>
          </p:cNvPr>
          <p:cNvGrpSpPr/>
          <p:nvPr/>
        </p:nvGrpSpPr>
        <p:grpSpPr>
          <a:xfrm>
            <a:off x="7876196" y="1503451"/>
            <a:ext cx="1705321" cy="1062980"/>
            <a:chOff x="7225097" y="3557607"/>
            <a:chExt cx="1705321" cy="10629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872D4C-A8D2-3AE2-8EA4-5A664CE9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348C9D-CD99-F513-397B-540499DF1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79DF08-DB3B-F67F-7791-6969B8A3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8BEF4-9AF7-EEE3-2DAA-5AF05FA3D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5AE8D6-E07D-BC89-BF9D-400CA0DC0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738E47F-EF5D-1F65-C235-09CA6015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9CC6AA-B476-5859-347F-FD98F795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AD02D-C121-F119-288F-72C755F5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837" y="1684592"/>
            <a:ext cx="553554" cy="8358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156246-F253-4E2F-8F5D-098E438E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50" y="3428071"/>
            <a:ext cx="553554" cy="83580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CC2FCBC-0777-8A6A-618A-EA9209B8A203}"/>
              </a:ext>
            </a:extLst>
          </p:cNvPr>
          <p:cNvGrpSpPr/>
          <p:nvPr/>
        </p:nvGrpSpPr>
        <p:grpSpPr>
          <a:xfrm>
            <a:off x="9775195" y="3328771"/>
            <a:ext cx="1705321" cy="1062980"/>
            <a:chOff x="7225097" y="3557607"/>
            <a:chExt cx="1705321" cy="106298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362C672-2824-B849-8CD4-63E9F5C1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533575-1326-DC50-B5CD-6813F309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15CDB4-B50F-C9A7-EEB1-56DB53FA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EEA728-4825-1B16-F310-27342FD1E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69227B-4536-0762-A055-057F6C346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F584184-E5CB-290F-933F-8293B8A0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1FC9A03-5FAA-4B00-E3B4-D2E4BD20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AD5CA4F-C76F-836E-656A-4A7D160CFAB5}"/>
              </a:ext>
            </a:extLst>
          </p:cNvPr>
          <p:cNvSpPr txBox="1"/>
          <p:nvPr/>
        </p:nvSpPr>
        <p:spPr>
          <a:xfrm>
            <a:off x="8335768" y="961635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F6E40-AACF-A8C7-04E1-D8C73010A743}"/>
              </a:ext>
            </a:extLst>
          </p:cNvPr>
          <p:cNvSpPr txBox="1"/>
          <p:nvPr/>
        </p:nvSpPr>
        <p:spPr>
          <a:xfrm>
            <a:off x="8355869" y="2824615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E3014-7690-9AF2-8E4A-7A11F1183EF9}"/>
              </a:ext>
            </a:extLst>
          </p:cNvPr>
          <p:cNvSpPr txBox="1"/>
          <p:nvPr/>
        </p:nvSpPr>
        <p:spPr>
          <a:xfrm>
            <a:off x="10103796" y="961635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FEAB9E-7938-912D-7921-AED08B5C33A7}"/>
              </a:ext>
            </a:extLst>
          </p:cNvPr>
          <p:cNvSpPr txBox="1"/>
          <p:nvPr/>
        </p:nvSpPr>
        <p:spPr>
          <a:xfrm>
            <a:off x="10158650" y="2833932"/>
            <a:ext cx="106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A8FF09-8407-B2A1-9F72-652A9C9DD9D4}"/>
              </a:ext>
            </a:extLst>
          </p:cNvPr>
          <p:cNvSpPr/>
          <p:nvPr/>
        </p:nvSpPr>
        <p:spPr>
          <a:xfrm>
            <a:off x="7748584" y="5042174"/>
            <a:ext cx="3831772" cy="16227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7201F12-1315-3F4C-9021-4B321BE8C3EC}"/>
              </a:ext>
            </a:extLst>
          </p:cNvPr>
          <p:cNvCxnSpPr>
            <a:cxnSpLocks/>
            <a:stCxn id="40" idx="0"/>
          </p:cNvCxnSpPr>
          <p:nvPr/>
        </p:nvCxnSpPr>
        <p:spPr>
          <a:xfrm>
            <a:off x="9664470" y="5042174"/>
            <a:ext cx="21517" cy="16133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3B0296A9-BA3D-CA45-E612-3CDF647D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268" y="4578804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B8C9B8C-32F8-5C5A-F563-DA3B22730EE8}"/>
              </a:ext>
            </a:extLst>
          </p:cNvPr>
          <p:cNvGrpSpPr/>
          <p:nvPr/>
        </p:nvGrpSpPr>
        <p:grpSpPr>
          <a:xfrm>
            <a:off x="8291645" y="4543135"/>
            <a:ext cx="663746" cy="638741"/>
            <a:chOff x="7678497" y="2294284"/>
            <a:chExt cx="786818" cy="757176"/>
          </a:xfrm>
        </p:grpSpPr>
        <p:pic>
          <p:nvPicPr>
            <p:cNvPr id="45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7E79A105-6124-267C-4DBD-4E8BEBE8A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32F12161-DD97-A86C-F76F-64ABD71550E9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519A61-020A-5A3B-5B17-21EE9B8431D2}"/>
              </a:ext>
            </a:extLst>
          </p:cNvPr>
          <p:cNvGrpSpPr/>
          <p:nvPr/>
        </p:nvGrpSpPr>
        <p:grpSpPr>
          <a:xfrm>
            <a:off x="9581518" y="5710928"/>
            <a:ext cx="1588896" cy="990409"/>
            <a:chOff x="7225097" y="3557607"/>
            <a:chExt cx="1705321" cy="106298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1FC162A-767C-F4B3-3418-DD7F8AB1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E60287-9107-18BB-B510-1CBBD5762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A6C3711-4F5F-47A7-F843-7B3DC7050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76D6A25-1FB7-3638-96FD-47A63BF8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9372144-C5CF-02CE-3018-4524A248F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CB300D-8F33-DDCD-82A1-3681154EC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29B9D24-6310-B7DD-93E1-7697CAEB2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F57C7FD-E308-7AA8-0769-ED05989F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512" y="5874710"/>
            <a:ext cx="525939" cy="79411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503A2BE-CEE0-139D-BDEE-71367AD32544}"/>
              </a:ext>
            </a:extLst>
          </p:cNvPr>
          <p:cNvSpPr txBox="1"/>
          <p:nvPr/>
        </p:nvSpPr>
        <p:spPr>
          <a:xfrm>
            <a:off x="9697984" y="5098230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About</a:t>
            </a:r>
            <a:r>
              <a:rPr lang="en-US" sz="3600" dirty="0">
                <a:solidFill>
                  <a:schemeClr val="accent1"/>
                </a:solidFill>
              </a:rPr>
              <a:t> $12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9355DB-ACC2-9EF7-A35A-3C9AC66A6BF7}"/>
              </a:ext>
            </a:extLst>
          </p:cNvPr>
          <p:cNvSpPr txBox="1"/>
          <p:nvPr/>
        </p:nvSpPr>
        <p:spPr>
          <a:xfrm>
            <a:off x="7761552" y="5109482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About</a:t>
            </a:r>
            <a:r>
              <a:rPr lang="en-US" sz="3600" dirty="0">
                <a:solidFill>
                  <a:schemeClr val="accent1"/>
                </a:solidFill>
              </a:rPr>
              <a:t> $1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E55FB1-DD6D-3227-6ABD-8E35406E97CA}"/>
              </a:ext>
            </a:extLst>
          </p:cNvPr>
          <p:cNvGrpSpPr/>
          <p:nvPr/>
        </p:nvGrpSpPr>
        <p:grpSpPr>
          <a:xfrm>
            <a:off x="8110511" y="5679611"/>
            <a:ext cx="1588896" cy="990409"/>
            <a:chOff x="7225097" y="3557607"/>
            <a:chExt cx="1705321" cy="106298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31C714C-505F-FFA8-6749-550B43EE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F5DECB2-38A7-9ED0-7D50-BAFAEB1D9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02CB885-2C90-F773-3183-37915876A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1B01BF5-6871-F19A-6A3E-FD33B247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64457B8-E2E2-7074-ECC5-C4282847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506F7CF-0F0E-5F19-3C2C-CAD13456F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14672A1-F1B7-BF37-B0EE-46CAB45F6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EFF055E-672B-9E9E-C288-8E46F8D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19" y="5769404"/>
            <a:ext cx="525939" cy="79411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B6E6C2B-91D6-6020-A0A0-263F52F4EF70}"/>
              </a:ext>
            </a:extLst>
          </p:cNvPr>
          <p:cNvSpPr txBox="1"/>
          <p:nvPr/>
        </p:nvSpPr>
        <p:spPr>
          <a:xfrm>
            <a:off x="6474738" y="542394"/>
            <a:ext cx="172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Truth: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41D730-D241-4700-75EC-22BE36A13B06}"/>
              </a:ext>
            </a:extLst>
          </p:cNvPr>
          <p:cNvSpPr txBox="1"/>
          <p:nvPr/>
        </p:nvSpPr>
        <p:spPr>
          <a:xfrm>
            <a:off x="5750152" y="5383443"/>
            <a:ext cx="1932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</a:rPr>
              <a:t>If we don’t pay attention to costume: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C765F7D-84CD-D916-17A5-C9261DC9C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738" y="345388"/>
            <a:ext cx="739674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EE12E11-31EC-4B48-3952-C484FF5E0393}"/>
              </a:ext>
            </a:extLst>
          </p:cNvPr>
          <p:cNvSpPr txBox="1"/>
          <p:nvPr/>
        </p:nvSpPr>
        <p:spPr>
          <a:xfrm>
            <a:off x="799609" y="3973286"/>
            <a:ext cx="4588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much would you predict this person makes?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9E9A921-0A63-BD1A-898C-C074F6A13963}"/>
              </a:ext>
            </a:extLst>
          </p:cNvPr>
          <p:cNvSpPr txBox="1"/>
          <p:nvPr/>
        </p:nvSpPr>
        <p:spPr>
          <a:xfrm>
            <a:off x="2057401" y="5098230"/>
            <a:ext cx="263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About $11</a:t>
            </a:r>
          </a:p>
        </p:txBody>
      </p:sp>
      <p:pic>
        <p:nvPicPr>
          <p:cNvPr id="72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13DE8EC8-8382-70B4-E8B2-6BA33122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822" y="3346131"/>
            <a:ext cx="534886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D51A4D4-1EC9-EEEF-1D7E-39BCAC01FB2A}"/>
              </a:ext>
            </a:extLst>
          </p:cNvPr>
          <p:cNvGrpSpPr/>
          <p:nvPr/>
        </p:nvGrpSpPr>
        <p:grpSpPr>
          <a:xfrm>
            <a:off x="6835799" y="1469967"/>
            <a:ext cx="737920" cy="717392"/>
            <a:chOff x="6822699" y="1410759"/>
            <a:chExt cx="817946" cy="835807"/>
          </a:xfrm>
        </p:grpSpPr>
        <p:pic>
          <p:nvPicPr>
            <p:cNvPr id="74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A166BC60-BFDE-242E-B22A-D1920FB6A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732" y="1529174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&quot;No&quot; Symbol 74">
              <a:extLst>
                <a:ext uri="{FF2B5EF4-FFF2-40B4-BE49-F238E27FC236}">
                  <a16:creationId xmlns:a16="http://schemas.microsoft.com/office/drawing/2014/main" id="{49B9C45F-0C5F-7460-4544-876212CBF530}"/>
                </a:ext>
              </a:extLst>
            </p:cNvPr>
            <p:cNvSpPr/>
            <p:nvPr/>
          </p:nvSpPr>
          <p:spPr>
            <a:xfrm>
              <a:off x="6822699" y="1410759"/>
              <a:ext cx="817946" cy="835807"/>
            </a:xfrm>
            <a:prstGeom prst="noSmoking">
              <a:avLst>
                <a:gd name="adj" fmla="val 10853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452B92-339F-A007-E741-9E7A4E7A8590}"/>
              </a:ext>
            </a:extLst>
          </p:cNvPr>
          <p:cNvGrpSpPr/>
          <p:nvPr/>
        </p:nvGrpSpPr>
        <p:grpSpPr>
          <a:xfrm>
            <a:off x="799609" y="1640787"/>
            <a:ext cx="4950542" cy="1790262"/>
            <a:chOff x="799609" y="1640787"/>
            <a:chExt cx="4950542" cy="179026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A9ABBE0-BC8A-EAB3-D1F6-42FF599F1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99609" y="1640787"/>
              <a:ext cx="1141119" cy="1790262"/>
            </a:xfrm>
            <a:prstGeom prst="rect">
              <a:avLst/>
            </a:prstGeom>
          </p:spPr>
        </p:pic>
        <p:sp>
          <p:nvSpPr>
            <p:cNvPr id="69" name="Rounded Rectangular Callout 68">
              <a:extLst>
                <a:ext uri="{FF2B5EF4-FFF2-40B4-BE49-F238E27FC236}">
                  <a16:creationId xmlns:a16="http://schemas.microsoft.com/office/drawing/2014/main" id="{ED8A76F4-6773-F0BD-4C67-D41F3C2AD65F}"/>
                </a:ext>
              </a:extLst>
            </p:cNvPr>
            <p:cNvSpPr/>
            <p:nvPr/>
          </p:nvSpPr>
          <p:spPr>
            <a:xfrm>
              <a:off x="2405742" y="1730624"/>
              <a:ext cx="3344409" cy="1536376"/>
            </a:xfrm>
            <a:prstGeom prst="wedgeRoundRectCallout">
              <a:avLst>
                <a:gd name="adj1" fmla="val -70136"/>
                <a:gd name="adj2" fmla="val -16654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 didn’t go to college.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 am dressing up for Halloween.</a:t>
              </a:r>
            </a:p>
          </p:txBody>
        </p:sp>
        <p:pic>
          <p:nvPicPr>
            <p:cNvPr id="76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86C44C28-9C68-ACD6-631D-58DD735AC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216" y="1773726"/>
              <a:ext cx="720614" cy="700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9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A842-DACC-76C3-80E1-ABC13A9D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19" y="419503"/>
            <a:ext cx="10515600" cy="1325563"/>
          </a:xfrm>
        </p:spPr>
        <p:txBody>
          <a:bodyPr/>
          <a:lstStyle/>
          <a:p>
            <a:r>
              <a:rPr lang="en-US" dirty="0"/>
              <a:t>Matching on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5A34A-EDE6-5905-6BF6-B89BD4018F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982" y="1927752"/>
                <a:ext cx="529250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observe all of the variables that “matter”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 we can (in principle):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Establish causal effects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from observables</a:t>
                </a:r>
              </a:p>
              <a:p>
                <a:r>
                  <a:rPr lang="en-US" dirty="0"/>
                  <a:t>How?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“Match” people based on their observable characteristics.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Look at 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in each box, and compare across matched boxes.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5A34A-EDE6-5905-6BF6-B89BD4018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982" y="1927752"/>
                <a:ext cx="5292503" cy="4351338"/>
              </a:xfrm>
              <a:blipFill>
                <a:blip r:embed="rId2"/>
                <a:stretch>
                  <a:fillRect l="-1914" t="-2326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C457A4F-9D81-5B7A-E7B6-44DE7B1E9450}"/>
              </a:ext>
            </a:extLst>
          </p:cNvPr>
          <p:cNvGrpSpPr/>
          <p:nvPr/>
        </p:nvGrpSpPr>
        <p:grpSpPr>
          <a:xfrm>
            <a:off x="7047989" y="1051905"/>
            <a:ext cx="4753028" cy="2928623"/>
            <a:chOff x="7047989" y="1051905"/>
            <a:chExt cx="4753028" cy="2928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59B9A7-BA53-B223-D647-1D1D19BE718B}"/>
                </a:ext>
              </a:extLst>
            </p:cNvPr>
            <p:cNvSpPr/>
            <p:nvPr/>
          </p:nvSpPr>
          <p:spPr>
            <a:xfrm>
              <a:off x="7307546" y="105190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4275B0-E329-1592-EEB1-40222830887E}"/>
                </a:ext>
              </a:extLst>
            </p:cNvPr>
            <p:cNvSpPr/>
            <p:nvPr/>
          </p:nvSpPr>
          <p:spPr>
            <a:xfrm>
              <a:off x="9760395" y="1054527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C8125E-A05B-9EE9-2B47-5F0EB9AA0983}"/>
                </a:ext>
              </a:extLst>
            </p:cNvPr>
            <p:cNvSpPr txBox="1"/>
            <p:nvPr/>
          </p:nvSpPr>
          <p:spPr>
            <a:xfrm>
              <a:off x="7047989" y="2371115"/>
              <a:ext cx="229646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6"/>
                  </a:solidFill>
                </a:rPr>
                <a:t>Went to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30-35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Likes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0F69AD-1A28-9206-F4F0-FD9AA35FE624}"/>
                </a:ext>
              </a:extLst>
            </p:cNvPr>
            <p:cNvSpPr txBox="1"/>
            <p:nvPr/>
          </p:nvSpPr>
          <p:spPr>
            <a:xfrm>
              <a:off x="9504553" y="2380090"/>
              <a:ext cx="229646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2"/>
                  </a:solidFill>
                </a:rPr>
                <a:t>Didn’t go to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30-35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Likes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4BAD742-37E2-0F5C-24B0-4E3EF3612D87}"/>
                </a:ext>
              </a:extLst>
            </p:cNvPr>
            <p:cNvGrpSpPr/>
            <p:nvPr/>
          </p:nvGrpSpPr>
          <p:grpSpPr>
            <a:xfrm>
              <a:off x="9840600" y="1481268"/>
              <a:ext cx="1147919" cy="715534"/>
              <a:chOff x="7225097" y="3557607"/>
              <a:chExt cx="1705321" cy="1062980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B49E6AE-DE8F-F56D-E6F0-8D4546FA8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6A88D7A-D81B-6B42-EBEE-CF2A47DC4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9C7C725-5967-E669-C8CC-31C393520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78FBEE4E-0F2B-0711-2516-13943D73F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DB049C2-C9C1-C06D-C909-846ED525C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1AD0F39-14B6-5D58-3A36-11082C62C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E46CE48-A34E-6913-EB93-624479BD8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7ACC5B3-1404-1847-E506-16C94D6C02FC}"/>
                </a:ext>
              </a:extLst>
            </p:cNvPr>
            <p:cNvGrpSpPr/>
            <p:nvPr/>
          </p:nvGrpSpPr>
          <p:grpSpPr>
            <a:xfrm>
              <a:off x="7419049" y="1540921"/>
              <a:ext cx="1068578" cy="659573"/>
              <a:chOff x="7915896" y="4445474"/>
              <a:chExt cx="1238046" cy="76417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55CF1EF5-0243-8A36-8936-EB6F719EA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5896" y="4534176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E678903F-0FFE-B8C1-58DB-8A8CF55FC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9182" y="4445474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6EB93B5-D340-1D9D-CE51-00521C6C1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2490" y="4542432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947D7E9-10D0-EF28-C0BE-6ECE19C53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44" y="4445474"/>
                <a:ext cx="441898" cy="667218"/>
              </a:xfrm>
              <a:prstGeom prst="rect">
                <a:avLst/>
              </a:prstGeom>
            </p:spPr>
          </p:pic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4519E4F-5F01-8929-E41E-DC9A5AD17AFC}"/>
                </a:ext>
              </a:extLst>
            </p:cNvPr>
            <p:cNvSpPr txBox="1"/>
            <p:nvPr/>
          </p:nvSpPr>
          <p:spPr>
            <a:xfrm>
              <a:off x="7702154" y="114579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$10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D0260B4-464B-0F12-A35B-F674CCF3B277}"/>
                </a:ext>
              </a:extLst>
            </p:cNvPr>
            <p:cNvSpPr txBox="1"/>
            <p:nvPr/>
          </p:nvSpPr>
          <p:spPr>
            <a:xfrm>
              <a:off x="10223660" y="11147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6CD6AC-663A-F86F-EB3A-BAA77B5D2CD2}"/>
              </a:ext>
            </a:extLst>
          </p:cNvPr>
          <p:cNvGrpSpPr/>
          <p:nvPr/>
        </p:nvGrpSpPr>
        <p:grpSpPr>
          <a:xfrm>
            <a:off x="6368641" y="4024978"/>
            <a:ext cx="5748564" cy="2659424"/>
            <a:chOff x="6368641" y="4024978"/>
            <a:chExt cx="5748564" cy="26594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63A038-6AAB-AF86-82E5-9683DF1A89AD}"/>
                </a:ext>
              </a:extLst>
            </p:cNvPr>
            <p:cNvSpPr/>
            <p:nvPr/>
          </p:nvSpPr>
          <p:spPr>
            <a:xfrm>
              <a:off x="6393823" y="4027034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624E6E-4480-A127-0FA2-D1912DFEF3A9}"/>
                </a:ext>
              </a:extLst>
            </p:cNvPr>
            <p:cNvSpPr/>
            <p:nvPr/>
          </p:nvSpPr>
          <p:spPr>
            <a:xfrm>
              <a:off x="7858243" y="4024979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ACEEB4-34E3-180D-C03E-A6C599C96F04}"/>
                </a:ext>
              </a:extLst>
            </p:cNvPr>
            <p:cNvSpPr/>
            <p:nvPr/>
          </p:nvSpPr>
          <p:spPr>
            <a:xfrm>
              <a:off x="9344454" y="4024978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9EEEC7-B398-E809-EC37-0A20930DD172}"/>
                </a:ext>
              </a:extLst>
            </p:cNvPr>
            <p:cNvSpPr/>
            <p:nvPr/>
          </p:nvSpPr>
          <p:spPr>
            <a:xfrm>
              <a:off x="10808873" y="544480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1F6BFE-C7A6-0E7D-7D25-A319866FA9E5}"/>
                </a:ext>
              </a:extLst>
            </p:cNvPr>
            <p:cNvSpPr/>
            <p:nvPr/>
          </p:nvSpPr>
          <p:spPr>
            <a:xfrm>
              <a:off x="10808874" y="4024978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E148C9-6D8A-D881-4D05-41AAF84BE7B4}"/>
                </a:ext>
              </a:extLst>
            </p:cNvPr>
            <p:cNvSpPr/>
            <p:nvPr/>
          </p:nvSpPr>
          <p:spPr>
            <a:xfrm>
              <a:off x="9323749" y="5444804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D825DC-53ED-B19D-A6DF-F57E9126811C}"/>
                </a:ext>
              </a:extLst>
            </p:cNvPr>
            <p:cNvSpPr/>
            <p:nvPr/>
          </p:nvSpPr>
          <p:spPr>
            <a:xfrm>
              <a:off x="7838625" y="5444803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DCA69B-1A96-1077-7ECD-4838E2B88AC4}"/>
                </a:ext>
              </a:extLst>
            </p:cNvPr>
            <p:cNvSpPr/>
            <p:nvPr/>
          </p:nvSpPr>
          <p:spPr>
            <a:xfrm>
              <a:off x="6368641" y="5444802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647E35-AE45-3C77-1371-C29A6E093771}"/>
                </a:ext>
              </a:extLst>
            </p:cNvPr>
            <p:cNvGrpSpPr/>
            <p:nvPr/>
          </p:nvGrpSpPr>
          <p:grpSpPr>
            <a:xfrm>
              <a:off x="7938448" y="5867401"/>
              <a:ext cx="1147919" cy="715534"/>
              <a:chOff x="7225097" y="3557607"/>
              <a:chExt cx="1705321" cy="106298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596A643-CD43-23E8-CD6A-767A0D125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383FEBF-170C-2B9C-3E4F-6FCD9B52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8DBA840-DD96-28AF-56A5-C27E55C9C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79FEFA7-5487-6337-CE20-145EE8A00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388F7CE-3C3A-35F1-8934-67972FF8D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1AFE30C-BAC3-003A-D78F-A5E844A7D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1A3AFBE-794E-4F92-5468-2FB8AAC19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A4CB0F3-A8F4-F0C6-AEDE-B17A0538970E}"/>
                </a:ext>
              </a:extLst>
            </p:cNvPr>
            <p:cNvGrpSpPr/>
            <p:nvPr/>
          </p:nvGrpSpPr>
          <p:grpSpPr>
            <a:xfrm>
              <a:off x="9387753" y="5835844"/>
              <a:ext cx="1147919" cy="715534"/>
              <a:chOff x="7225097" y="3557607"/>
              <a:chExt cx="1705321" cy="106298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0190B51-8451-AD33-701A-484B3E919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30640F5-6732-B930-7F13-A79C4AB94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FBC6E7B-6D9D-370B-D7B2-C68C53AD6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7FCB41D-ED97-519B-8287-5F44F6CEE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D9B25C1-5CED-5354-0360-1C8D5B9FE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36265E7-C1B1-9775-3F05-0758C06CF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95B2BC6-8C71-B4C3-3F4A-8556D3F68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81F8605-9203-D928-73A8-CF899B27D605}"/>
                </a:ext>
              </a:extLst>
            </p:cNvPr>
            <p:cNvGrpSpPr/>
            <p:nvPr/>
          </p:nvGrpSpPr>
          <p:grpSpPr>
            <a:xfrm>
              <a:off x="10837479" y="4397158"/>
              <a:ext cx="1147919" cy="715534"/>
              <a:chOff x="7225097" y="3557607"/>
              <a:chExt cx="1705321" cy="1062980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A825547E-160F-54C1-CB46-A205C54BB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9D06D56-0AB9-A4F0-1C8B-8CE0A867C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E924F1C-3CFF-8A7A-F1F0-586935FB9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ECC687B-E6FA-76B8-C799-B686A252B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B250703-4390-998C-BA8B-9A1B1E554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FC18805-C324-DB88-E53D-FA00020FB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C06E8AEA-B7ED-18C0-138F-A9A7A153F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F95A5D3-D666-9B91-62CB-E9B0BAE87A26}"/>
                </a:ext>
              </a:extLst>
            </p:cNvPr>
            <p:cNvGrpSpPr/>
            <p:nvPr/>
          </p:nvGrpSpPr>
          <p:grpSpPr>
            <a:xfrm>
              <a:off x="6500223" y="4457716"/>
              <a:ext cx="1147919" cy="715534"/>
              <a:chOff x="7225097" y="3557607"/>
              <a:chExt cx="1705321" cy="1062980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A1239981-3CE7-46E6-F633-969FE2705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62A58B9-07B5-1D4B-39E1-67CD1973E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669CDEA3-A4B7-3090-99E8-879145E1F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44403CA-BE05-AE53-8EC8-A7DF23937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4356E1EA-6F49-954C-68F1-3F19C9B42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A21029A-39DA-9A5B-35C3-883CC5DE8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A215A25-6880-1CB5-B5DE-A5DFDBA7C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FDF2DAA-EB3A-9730-DAA9-168FE7129CFB}"/>
                </a:ext>
              </a:extLst>
            </p:cNvPr>
            <p:cNvGrpSpPr/>
            <p:nvPr/>
          </p:nvGrpSpPr>
          <p:grpSpPr>
            <a:xfrm>
              <a:off x="7915896" y="4550076"/>
              <a:ext cx="1068578" cy="659573"/>
              <a:chOff x="7915896" y="4445474"/>
              <a:chExt cx="1238046" cy="764176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03A2902-EB16-D076-5CB0-416CF5790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5896" y="4534176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9DC9F856-462A-FB6E-2DC6-BBADCB326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9182" y="4445474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68117CA0-2007-0E4F-5CC8-5E1790BF2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2490" y="4542432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73D1A84-B738-CA01-C048-18836D06C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44" y="4445474"/>
                <a:ext cx="441898" cy="667218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CB0C4D2-C64F-6AF2-CB60-B573CB625BBC}"/>
                </a:ext>
              </a:extLst>
            </p:cNvPr>
            <p:cNvGrpSpPr/>
            <p:nvPr/>
          </p:nvGrpSpPr>
          <p:grpSpPr>
            <a:xfrm>
              <a:off x="9449007" y="4508232"/>
              <a:ext cx="1068578" cy="659573"/>
              <a:chOff x="7915896" y="4445474"/>
              <a:chExt cx="1238046" cy="764176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1FAEADC6-02C6-BCD8-4613-58140FB5F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5896" y="4534176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D311584A-128A-5E65-59C5-7C819A3C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9182" y="4445474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05C245F8-3AD0-7E99-E4F7-220B97682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2490" y="4542432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A2064E4F-1626-F417-8D42-D45B8F04E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44" y="4445474"/>
                <a:ext cx="441898" cy="667218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B15380F-765B-3C05-1685-DA02CD62B6F4}"/>
                </a:ext>
              </a:extLst>
            </p:cNvPr>
            <p:cNvGrpSpPr/>
            <p:nvPr/>
          </p:nvGrpSpPr>
          <p:grpSpPr>
            <a:xfrm>
              <a:off x="6492928" y="5925368"/>
              <a:ext cx="1068578" cy="659573"/>
              <a:chOff x="7915896" y="4445474"/>
              <a:chExt cx="1238046" cy="764176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CD762E8-4F01-D412-A527-2F3B1D47B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5896" y="4534176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DB0D2CC4-7C49-1C34-5131-151907C69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9182" y="4445474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04CAC754-0878-1EFA-A532-5602A530E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2490" y="4542432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1AFC3DE-6117-C491-3950-83FB3B574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44" y="4445474"/>
                <a:ext cx="441898" cy="667218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34FDC1C-BF75-81E3-102B-EF88F811AEF8}"/>
                </a:ext>
              </a:extLst>
            </p:cNvPr>
            <p:cNvGrpSpPr/>
            <p:nvPr/>
          </p:nvGrpSpPr>
          <p:grpSpPr>
            <a:xfrm>
              <a:off x="10881146" y="5818362"/>
              <a:ext cx="1083359" cy="748672"/>
              <a:chOff x="10881146" y="5818362"/>
              <a:chExt cx="1083359" cy="748672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AF38A5E-D4B3-F1EB-FFD7-DF254A359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81146" y="5991147"/>
                <a:ext cx="381409" cy="575887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AE73B5F-F0D8-7497-FF1B-634855F3D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48643" y="5818362"/>
                <a:ext cx="381409" cy="575887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36240AF5-D3B7-EC8F-A402-B74BD9058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3096" y="5991147"/>
                <a:ext cx="381409" cy="57588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D43281C-AB90-2B7C-1594-9C5516746C7A}"/>
                </a:ext>
              </a:extLst>
            </p:cNvPr>
            <p:cNvSpPr txBox="1"/>
            <p:nvPr/>
          </p:nvSpPr>
          <p:spPr>
            <a:xfrm>
              <a:off x="6837948" y="40944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$13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F4E1AF-677E-131F-0ADE-F4BF90A29EF6}"/>
                </a:ext>
              </a:extLst>
            </p:cNvPr>
            <p:cNvSpPr txBox="1"/>
            <p:nvPr/>
          </p:nvSpPr>
          <p:spPr>
            <a:xfrm>
              <a:off x="8131913" y="4094440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CDBCD86-B509-3AA1-54D8-5E16C3362A6C}"/>
                </a:ext>
              </a:extLst>
            </p:cNvPr>
            <p:cNvSpPr txBox="1"/>
            <p:nvPr/>
          </p:nvSpPr>
          <p:spPr>
            <a:xfrm>
              <a:off x="9535976" y="4083508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$3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C922E38-9CB9-C256-B3BB-3204DE6F6AEF}"/>
                </a:ext>
              </a:extLst>
            </p:cNvPr>
            <p:cNvSpPr txBox="1"/>
            <p:nvPr/>
          </p:nvSpPr>
          <p:spPr>
            <a:xfrm>
              <a:off x="11017202" y="4061042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E79646-5DA3-4693-93A9-62088E8A75D2}"/>
                </a:ext>
              </a:extLst>
            </p:cNvPr>
            <p:cNvSpPr txBox="1"/>
            <p:nvPr/>
          </p:nvSpPr>
          <p:spPr>
            <a:xfrm>
              <a:off x="10995769" y="5454423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$7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996A636-0A4D-673B-25C3-A8FFED23AB39}"/>
                </a:ext>
              </a:extLst>
            </p:cNvPr>
            <p:cNvSpPr txBox="1"/>
            <p:nvPr/>
          </p:nvSpPr>
          <p:spPr>
            <a:xfrm>
              <a:off x="9559240" y="5486845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$9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E181A96-A9B2-C4B9-F113-50D0DF148B78}"/>
                </a:ext>
              </a:extLst>
            </p:cNvPr>
            <p:cNvSpPr txBox="1"/>
            <p:nvPr/>
          </p:nvSpPr>
          <p:spPr>
            <a:xfrm>
              <a:off x="8088158" y="5499075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A71A70-9DF5-0102-B278-B1A61AAA1797}"/>
                </a:ext>
              </a:extLst>
            </p:cNvPr>
            <p:cNvSpPr txBox="1"/>
            <p:nvPr/>
          </p:nvSpPr>
          <p:spPr>
            <a:xfrm>
              <a:off x="6567289" y="5455439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$6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19D5A35-77DB-85C8-4D55-5B1F5D77C294}"/>
              </a:ext>
            </a:extLst>
          </p:cNvPr>
          <p:cNvGrpSpPr/>
          <p:nvPr/>
        </p:nvGrpSpPr>
        <p:grpSpPr>
          <a:xfrm>
            <a:off x="6677647" y="-29744"/>
            <a:ext cx="5121441" cy="983797"/>
            <a:chOff x="6872842" y="13082"/>
            <a:chExt cx="5121441" cy="98379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F576784-8E4E-60EC-7583-DD523907A808}"/>
                </a:ext>
              </a:extLst>
            </p:cNvPr>
            <p:cNvSpPr txBox="1"/>
            <p:nvPr/>
          </p:nvSpPr>
          <p:spPr>
            <a:xfrm>
              <a:off x="6872842" y="13082"/>
              <a:ext cx="51214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Doing this comparison “</a:t>
              </a:r>
              <a:r>
                <a:rPr lang="en-US" sz="2000" b="1" dirty="0">
                  <a:solidFill>
                    <a:srgbClr val="7030A0"/>
                  </a:solidFill>
                </a:rPr>
                <a:t>controls for</a:t>
              </a:r>
              <a:r>
                <a:rPr lang="en-US" sz="2000" dirty="0">
                  <a:solidFill>
                    <a:srgbClr val="7030A0"/>
                  </a:solidFill>
                </a:rPr>
                <a:t>” everything other than going to college.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A2985CA-FFB5-3D38-7607-4B485A54D7D8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>
              <a:off x="9433563" y="720968"/>
              <a:ext cx="712355" cy="27591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5DD3EC4-7A7D-0DE7-7DA2-F54B3B2713A4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 flipH="1">
              <a:off x="8696613" y="720968"/>
              <a:ext cx="736950" cy="26841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22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348E-70D6-F88A-A5AE-3BE434D5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matching on observables a good idea?</a:t>
            </a:r>
            <a:br>
              <a:rPr lang="en-US" dirty="0"/>
            </a:br>
            <a:r>
              <a:rPr lang="en-US" sz="2400" dirty="0"/>
              <a:t>For causality?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E92F-38D1-C8FF-DBB5-D6C7AE07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25200" cy="4956175"/>
          </a:xfrm>
        </p:spPr>
        <p:txBody>
          <a:bodyPr>
            <a:normAutofit/>
          </a:bodyPr>
          <a:lstStyle/>
          <a:p>
            <a:r>
              <a:rPr lang="en-US" dirty="0"/>
              <a:t>Obvious issue: we may not observe everything that’s important.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One of the messages of HW2 is that this isn’t in general a good idea for causality.</a:t>
            </a:r>
          </a:p>
          <a:p>
            <a:r>
              <a:rPr lang="en-US" dirty="0"/>
              <a:t>BUT!  If you have enough observables, some researchers are compelled by this.  (e.g., with “twin studies”).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5A7A8CC-B4E4-25C6-F8E9-B2EBB7FBC333}"/>
              </a:ext>
            </a:extLst>
          </p:cNvPr>
          <p:cNvGrpSpPr/>
          <p:nvPr/>
        </p:nvGrpSpPr>
        <p:grpSpPr>
          <a:xfrm>
            <a:off x="2706086" y="1066755"/>
            <a:ext cx="778327" cy="654730"/>
            <a:chOff x="952502" y="3804445"/>
            <a:chExt cx="2562223" cy="2162512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D3EADD-918D-3376-7097-39399C3AE0C4}"/>
                </a:ext>
              </a:extLst>
            </p:cNvPr>
            <p:cNvSpPr/>
            <p:nvPr/>
          </p:nvSpPr>
          <p:spPr>
            <a:xfrm>
              <a:off x="2743200" y="3804445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7D00FE3-67E6-965C-BA91-AF6202FA7ECA}"/>
                </a:ext>
              </a:extLst>
            </p:cNvPr>
            <p:cNvSpPr/>
            <p:nvPr/>
          </p:nvSpPr>
          <p:spPr>
            <a:xfrm>
              <a:off x="2743200" y="5195432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C90798-C537-5EA4-1E7B-EABDF42B04EB}"/>
                </a:ext>
              </a:extLst>
            </p:cNvPr>
            <p:cNvSpPr/>
            <p:nvPr/>
          </p:nvSpPr>
          <p:spPr>
            <a:xfrm>
              <a:off x="952502" y="4508841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8AF1D42-7E7F-3692-A674-C612D7BB2C09}"/>
                </a:ext>
              </a:extLst>
            </p:cNvPr>
            <p:cNvCxnSpPr>
              <a:cxnSpLocks/>
              <a:stCxn id="105" idx="7"/>
              <a:endCxn id="103" idx="2"/>
            </p:cNvCxnSpPr>
            <p:nvPr/>
          </p:nvCxnSpPr>
          <p:spPr>
            <a:xfrm flipV="1">
              <a:off x="1611040" y="4190208"/>
              <a:ext cx="1132160" cy="431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DDB6AB7-0772-086D-9F0C-E1BB5C96F1DA}"/>
                </a:ext>
              </a:extLst>
            </p:cNvPr>
            <p:cNvCxnSpPr>
              <a:cxnSpLocks/>
              <a:stCxn id="105" idx="5"/>
              <a:endCxn id="104" idx="2"/>
            </p:cNvCxnSpPr>
            <p:nvPr/>
          </p:nvCxnSpPr>
          <p:spPr>
            <a:xfrm>
              <a:off x="1611039" y="5167379"/>
              <a:ext cx="1132161" cy="4138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92BC876-BDCF-7007-F680-6F79F600478E}"/>
                </a:ext>
              </a:extLst>
            </p:cNvPr>
            <p:cNvCxnSpPr>
              <a:cxnSpLocks/>
              <a:stCxn id="103" idx="4"/>
              <a:endCxn id="104" idx="0"/>
            </p:cNvCxnSpPr>
            <p:nvPr/>
          </p:nvCxnSpPr>
          <p:spPr>
            <a:xfrm>
              <a:off x="3128963" y="4575970"/>
              <a:ext cx="0" cy="619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2D3B19-9659-931E-57B8-FA0C29D585C0}"/>
              </a:ext>
            </a:extLst>
          </p:cNvPr>
          <p:cNvGrpSpPr/>
          <p:nvPr/>
        </p:nvGrpSpPr>
        <p:grpSpPr>
          <a:xfrm>
            <a:off x="813270" y="2408947"/>
            <a:ext cx="10123183" cy="2564467"/>
            <a:chOff x="813270" y="2408947"/>
            <a:chExt cx="10123183" cy="256446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E4A4521-D9AC-C68E-EE0E-7A853411A64D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>
              <a:off x="8959551" y="2907986"/>
              <a:ext cx="21517" cy="16133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6558732-CF50-1D62-241E-ACB04C32A574}"/>
                </a:ext>
              </a:extLst>
            </p:cNvPr>
            <p:cNvGrpSpPr/>
            <p:nvPr/>
          </p:nvGrpSpPr>
          <p:grpSpPr>
            <a:xfrm>
              <a:off x="7043665" y="2408947"/>
              <a:ext cx="3892788" cy="2158202"/>
              <a:chOff x="7182526" y="4334673"/>
              <a:chExt cx="3892788" cy="215820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D1B74A1-8FEA-64BD-9D0C-768BECE3F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37454" y="5666248"/>
                <a:ext cx="525939" cy="794111"/>
              </a:xfrm>
              <a:prstGeom prst="rect">
                <a:avLst/>
              </a:prstGeom>
            </p:spPr>
          </p:pic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3F311F3-907F-31AB-8B54-63CEC7FACB48}"/>
                  </a:ext>
                </a:extLst>
              </p:cNvPr>
              <p:cNvGrpSpPr/>
              <p:nvPr/>
            </p:nvGrpSpPr>
            <p:grpSpPr>
              <a:xfrm>
                <a:off x="7182526" y="4334673"/>
                <a:ext cx="3892788" cy="2158202"/>
                <a:chOff x="7182526" y="4334673"/>
                <a:chExt cx="3892788" cy="2158202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2E16F5D-7064-C600-6CF0-4B932F3F1836}"/>
                    </a:ext>
                  </a:extLst>
                </p:cNvPr>
                <p:cNvSpPr/>
                <p:nvPr/>
              </p:nvSpPr>
              <p:spPr>
                <a:xfrm>
                  <a:off x="7182526" y="4833712"/>
                  <a:ext cx="3831772" cy="1622751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64A327F4-F73B-4AA3-E52A-A9F8FC25D6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84210" y="4370342"/>
                  <a:ext cx="451909" cy="449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A53BD02-7ACD-6690-F2F0-AC26E479E698}"/>
                    </a:ext>
                  </a:extLst>
                </p:cNvPr>
                <p:cNvGrpSpPr/>
                <p:nvPr/>
              </p:nvGrpSpPr>
              <p:grpSpPr>
                <a:xfrm>
                  <a:off x="7725587" y="4334673"/>
                  <a:ext cx="663746" cy="638741"/>
                  <a:chOff x="7678497" y="2294284"/>
                  <a:chExt cx="786818" cy="757176"/>
                </a:xfrm>
              </p:grpSpPr>
              <p:pic>
                <p:nvPicPr>
                  <p:cNvPr id="8" name="Picture 4" descr="Page 12 | Mortarboard Cap Images - Free Download on Freepik">
                    <a:extLst>
                      <a:ext uri="{FF2B5EF4-FFF2-40B4-BE49-F238E27FC236}">
                        <a16:creationId xmlns:a16="http://schemas.microsoft.com/office/drawing/2014/main" id="{D7D33B9C-B697-03A6-F4FB-293BA5CABB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29474" y="2412719"/>
                    <a:ext cx="451909" cy="4496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" name="&quot;No&quot; Symbol 8">
                    <a:extLst>
                      <a:ext uri="{FF2B5EF4-FFF2-40B4-BE49-F238E27FC236}">
                        <a16:creationId xmlns:a16="http://schemas.microsoft.com/office/drawing/2014/main" id="{D0A80300-DAC7-9E4A-7C63-0C3B198D0E31}"/>
                      </a:ext>
                    </a:extLst>
                  </p:cNvPr>
                  <p:cNvSpPr/>
                  <p:nvPr/>
                </p:nvSpPr>
                <p:spPr>
                  <a:xfrm>
                    <a:off x="7678497" y="2294284"/>
                    <a:ext cx="786818" cy="757176"/>
                  </a:xfrm>
                  <a:prstGeom prst="noSmoking">
                    <a:avLst>
                      <a:gd name="adj" fmla="val 10736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681F5F5-09EE-A7EE-3EFF-683C3B09F1D2}"/>
                    </a:ext>
                  </a:extLst>
                </p:cNvPr>
                <p:cNvGrpSpPr/>
                <p:nvPr/>
              </p:nvGrpSpPr>
              <p:grpSpPr>
                <a:xfrm>
                  <a:off x="9015460" y="5502466"/>
                  <a:ext cx="1588896" cy="990409"/>
                  <a:chOff x="7225097" y="3557607"/>
                  <a:chExt cx="1705321" cy="1062980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9CA04C24-534A-36B1-CF2E-F08C7B61B0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225097" y="3784780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E982FFAA-2302-E4B0-0035-153453D4EA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590686" y="3768053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B52FB94C-197F-6ACD-5806-2D9835415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995075" y="3761158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9CE119A8-CA64-8907-EA11-0D4D5A47BF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376864" y="3739545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F1B75A4B-1882-C628-DE64-99B52CDEBB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197732" y="3574967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C98CFBA5-9D69-BC95-E669-2A5CDE871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797855" y="3583330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E1BDD932-7309-2FB1-9D2E-4AE552D893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407892" y="3557607"/>
                    <a:ext cx="553554" cy="8358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609931-E443-BECF-8966-D5FDEAA84869}"/>
                    </a:ext>
                  </a:extLst>
                </p:cNvPr>
                <p:cNvSpPr txBox="1"/>
                <p:nvPr/>
              </p:nvSpPr>
              <p:spPr>
                <a:xfrm>
                  <a:off x="9131926" y="4889768"/>
                  <a:ext cx="19433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accent1"/>
                      </a:solidFill>
                    </a:rPr>
                    <a:t>About</a:t>
                  </a:r>
                  <a:r>
                    <a:rPr lang="en-US" sz="3600" dirty="0">
                      <a:solidFill>
                        <a:schemeClr val="accent1"/>
                      </a:solidFill>
                    </a:rPr>
                    <a:t> $12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665DEDB-1B2D-EE74-7A88-B693C251AC8E}"/>
                    </a:ext>
                  </a:extLst>
                </p:cNvPr>
                <p:cNvSpPr txBox="1"/>
                <p:nvPr/>
              </p:nvSpPr>
              <p:spPr>
                <a:xfrm>
                  <a:off x="7195494" y="4901020"/>
                  <a:ext cx="19433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accent1"/>
                      </a:solidFill>
                    </a:rPr>
                    <a:t>About</a:t>
                  </a:r>
                  <a:r>
                    <a:rPr lang="en-US" sz="3600" dirty="0">
                      <a:solidFill>
                        <a:schemeClr val="accent1"/>
                      </a:solidFill>
                    </a:rPr>
                    <a:t> $1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31E7191-CD4A-3751-C9F5-8F5F67456E67}"/>
                    </a:ext>
                  </a:extLst>
                </p:cNvPr>
                <p:cNvGrpSpPr/>
                <p:nvPr/>
              </p:nvGrpSpPr>
              <p:grpSpPr>
                <a:xfrm>
                  <a:off x="7544453" y="5471149"/>
                  <a:ext cx="1588896" cy="990409"/>
                  <a:chOff x="7225097" y="3557607"/>
                  <a:chExt cx="1705321" cy="1062980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C1176C33-128E-7160-8B3B-6805C0D7C1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225097" y="3784780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C4E99283-7432-08E1-7744-D4C5D0C373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590686" y="3768053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4B7708E6-A910-FF3C-2EBC-A7E6520476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995075" y="3761158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104C60BB-054D-6739-44FF-510BD7BBC8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376864" y="3739545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AA097DC8-693D-64A9-824F-5E667B25F9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197732" y="3574967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C5A032FB-3FF6-44F0-5EF1-C5E401BDF5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797855" y="3583330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84EDD08-D0D4-D524-AB71-4AC1EDB7D5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407892" y="3557607"/>
                    <a:ext cx="553554" cy="83580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A9ED41E-EFEF-F38F-2756-4F5A47D98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48561" y="5560942"/>
                <a:ext cx="525939" cy="794111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2CF418-18E5-FDE8-CB04-9FC578316100}"/>
                </a:ext>
              </a:extLst>
            </p:cNvPr>
            <p:cNvSpPr txBox="1"/>
            <p:nvPr/>
          </p:nvSpPr>
          <p:spPr>
            <a:xfrm>
              <a:off x="4843946" y="3258562"/>
              <a:ext cx="21449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2"/>
                  </a:solidFill>
                </a:rPr>
                <a:t>If we don’t have data about costume choices: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DA0B137-EE41-6762-EFF0-2549FFF4EDA8}"/>
                </a:ext>
              </a:extLst>
            </p:cNvPr>
            <p:cNvGrpSpPr/>
            <p:nvPr/>
          </p:nvGrpSpPr>
          <p:grpSpPr>
            <a:xfrm>
              <a:off x="813270" y="2495047"/>
              <a:ext cx="3874755" cy="2478367"/>
              <a:chOff x="5145550" y="322894"/>
              <a:chExt cx="6434806" cy="411582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E3098D-EB18-EE47-B6E3-38B2C3771A8E}"/>
                  </a:ext>
                </a:extLst>
              </p:cNvPr>
              <p:cNvSpPr/>
              <p:nvPr/>
            </p:nvSpPr>
            <p:spPr>
              <a:xfrm>
                <a:off x="7748584" y="808251"/>
                <a:ext cx="3831772" cy="363046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F81F953-2990-CF32-701A-F500AB21A8EC}"/>
                  </a:ext>
                </a:extLst>
              </p:cNvPr>
              <p:cNvCxnSpPr>
                <a:stCxn id="31" idx="0"/>
              </p:cNvCxnSpPr>
              <p:nvPr/>
            </p:nvCxnSpPr>
            <p:spPr>
              <a:xfrm>
                <a:off x="9664470" y="808251"/>
                <a:ext cx="10886" cy="363046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5E4D808-E196-3DB6-CB82-2A30D09F6699}"/>
                  </a:ext>
                </a:extLst>
              </p:cNvPr>
              <p:cNvCxnSpPr>
                <a:cxnSpLocks/>
                <a:stCxn id="31" idx="1"/>
                <a:endCxn id="31" idx="3"/>
              </p:cNvCxnSpPr>
              <p:nvPr/>
            </p:nvCxnSpPr>
            <p:spPr>
              <a:xfrm>
                <a:off x="7748584" y="2623485"/>
                <a:ext cx="3831772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55385281-5DF2-1677-2F31-BC7369797A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0268" y="358563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4834724-896A-F5AD-C566-9528AF89A938}"/>
                  </a:ext>
                </a:extLst>
              </p:cNvPr>
              <p:cNvGrpSpPr/>
              <p:nvPr/>
            </p:nvGrpSpPr>
            <p:grpSpPr>
              <a:xfrm>
                <a:off x="8291645" y="322894"/>
                <a:ext cx="663746" cy="638741"/>
                <a:chOff x="7678497" y="2294284"/>
                <a:chExt cx="786818" cy="757176"/>
              </a:xfrm>
            </p:grpSpPr>
            <p:pic>
              <p:nvPicPr>
                <p:cNvPr id="40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1AE641A7-FE80-7CA1-5CC9-DB17980841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29474" y="2412719"/>
                  <a:ext cx="451909" cy="449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&quot;No&quot; Symbol 40">
                  <a:extLst>
                    <a:ext uri="{FF2B5EF4-FFF2-40B4-BE49-F238E27FC236}">
                      <a16:creationId xmlns:a16="http://schemas.microsoft.com/office/drawing/2014/main" id="{6329B4EE-377D-4C24-669C-EBDF8A3AF223}"/>
                    </a:ext>
                  </a:extLst>
                </p:cNvPr>
                <p:cNvSpPr/>
                <p:nvPr/>
              </p:nvSpPr>
              <p:spPr>
                <a:xfrm>
                  <a:off x="7678497" y="2294284"/>
                  <a:ext cx="786818" cy="757176"/>
                </a:xfrm>
                <a:prstGeom prst="noSmoking">
                  <a:avLst>
                    <a:gd name="adj" fmla="val 10736"/>
                  </a:avLst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FDE4CEB-288D-CB1D-61BB-CF2EC3B9FC2B}"/>
                  </a:ext>
                </a:extLst>
              </p:cNvPr>
              <p:cNvGrpSpPr/>
              <p:nvPr/>
            </p:nvGrpSpPr>
            <p:grpSpPr>
              <a:xfrm>
                <a:off x="7876196" y="1503451"/>
                <a:ext cx="1705321" cy="1062980"/>
                <a:chOff x="7225097" y="3557607"/>
                <a:chExt cx="1705321" cy="1062980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2D29E0A9-A7F0-8EB5-2B4D-51D00A87E6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348C1D2-CA78-93F1-3C08-D01E270995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75BD7396-20D8-B042-F14C-C03E4BAFAC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2ADFEEB2-A1E8-9F32-3949-E0AEFEF8E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5D0E6F4B-B0F9-6D1C-9AD0-EDE6D9DF65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25FB3BEE-722F-92A2-758F-A8CE186599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A149E6B0-8A57-2748-6161-FE64DCBDB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24C7595-60A0-AF7B-1869-DF0F641BB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38837" y="1684592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4D15273-A6FE-58F1-8160-FF7EB8503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08450" y="3428071"/>
                <a:ext cx="553554" cy="835807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794DAE4-4EAA-EF5A-88B1-8E6EBF94B0FE}"/>
                  </a:ext>
                </a:extLst>
              </p:cNvPr>
              <p:cNvGrpSpPr/>
              <p:nvPr/>
            </p:nvGrpSpPr>
            <p:grpSpPr>
              <a:xfrm>
                <a:off x="9775195" y="3328771"/>
                <a:ext cx="1705321" cy="1062980"/>
                <a:chOff x="7225097" y="3557607"/>
                <a:chExt cx="1705321" cy="106298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AF9A2E4C-1CD1-7E0E-366E-5E5AD8419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B5A652D9-77D2-C781-3F1A-9FC906E9F3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A1DE61AE-369F-6571-93E2-A56E1713F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52D8545F-8105-E671-2E1B-77ABADFFFC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5AE1B80D-84BE-1D06-807B-12B5293A7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65C51F4-F5FB-C09E-14FE-2764D75244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72464F33-00B7-A97F-3F75-8A704DB6A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1257EB-8587-1BE3-390B-0576A6AD8E93}"/>
                  </a:ext>
                </a:extLst>
              </p:cNvPr>
              <p:cNvSpPr txBox="1"/>
              <p:nvPr/>
            </p:nvSpPr>
            <p:spPr>
              <a:xfrm>
                <a:off x="8335768" y="961634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C7A43FC-5096-04DF-C63B-7FEA3B072311}"/>
                  </a:ext>
                </a:extLst>
              </p:cNvPr>
              <p:cNvSpPr txBox="1"/>
              <p:nvPr/>
            </p:nvSpPr>
            <p:spPr>
              <a:xfrm>
                <a:off x="8355869" y="2824615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$11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44D3617-6901-1B3E-98FB-EDF2C53B3E9D}"/>
                  </a:ext>
                </a:extLst>
              </p:cNvPr>
              <p:cNvSpPr txBox="1"/>
              <p:nvPr/>
            </p:nvSpPr>
            <p:spPr>
              <a:xfrm>
                <a:off x="10103796" y="961634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$2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476FD5C-845B-C9E8-0E65-9368FA3DB7B3}"/>
                  </a:ext>
                </a:extLst>
              </p:cNvPr>
              <p:cNvSpPr txBox="1"/>
              <p:nvPr/>
            </p:nvSpPr>
            <p:spPr>
              <a:xfrm>
                <a:off x="10158651" y="2833933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$12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F1EDF7-E955-2B21-FF31-DC50AB287E9E}"/>
                  </a:ext>
                </a:extLst>
              </p:cNvPr>
              <p:cNvSpPr txBox="1"/>
              <p:nvPr/>
            </p:nvSpPr>
            <p:spPr>
              <a:xfrm>
                <a:off x="5145550" y="2036317"/>
                <a:ext cx="2102059" cy="86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2"/>
                    </a:solidFill>
                  </a:rPr>
                  <a:t>Truth:</a:t>
                </a:r>
              </a:p>
            </p:txBody>
          </p:sp>
        </p:grpSp>
        <p:pic>
          <p:nvPicPr>
            <p:cNvPr id="109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50A404F8-3DAD-DD65-FAEB-3544A9413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965" y="4273053"/>
              <a:ext cx="347354" cy="33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37FB7FC-2F5D-6DB5-0E49-30D701AE61EF}"/>
                </a:ext>
              </a:extLst>
            </p:cNvPr>
            <p:cNvGrpSpPr/>
            <p:nvPr/>
          </p:nvGrpSpPr>
          <p:grpSpPr>
            <a:xfrm>
              <a:off x="1848654" y="3054270"/>
              <a:ext cx="465114" cy="465874"/>
              <a:chOff x="6822699" y="1410759"/>
              <a:chExt cx="817946" cy="835807"/>
            </a:xfrm>
          </p:grpSpPr>
          <p:pic>
            <p:nvPicPr>
              <p:cNvPr id="111" name="Picture 2" descr="Pumpkin Jack O Lantern clip art (free clipart) | revidevi.wordpress.com">
                <a:extLst>
                  <a:ext uri="{FF2B5EF4-FFF2-40B4-BE49-F238E27FC236}">
                    <a16:creationId xmlns:a16="http://schemas.microsoft.com/office/drawing/2014/main" id="{1DC94F43-B38C-9178-3DC1-C8ED94407C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3732" y="1529174"/>
                <a:ext cx="534886" cy="519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" name="&quot;No&quot; Symbol 111">
                <a:extLst>
                  <a:ext uri="{FF2B5EF4-FFF2-40B4-BE49-F238E27FC236}">
                    <a16:creationId xmlns:a16="http://schemas.microsoft.com/office/drawing/2014/main" id="{D3EB4F04-DF62-9037-5592-B38488EB1A9C}"/>
                  </a:ext>
                </a:extLst>
              </p:cNvPr>
              <p:cNvSpPr/>
              <p:nvPr/>
            </p:nvSpPr>
            <p:spPr>
              <a:xfrm>
                <a:off x="6822699" y="1410759"/>
                <a:ext cx="817946" cy="835807"/>
              </a:xfrm>
              <a:prstGeom prst="noSmoking">
                <a:avLst>
                  <a:gd name="adj" fmla="val 10853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175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348E-70D6-F88A-A5AE-3BE434D5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matching on observables a good idea?</a:t>
            </a:r>
            <a:br>
              <a:rPr lang="en-US" dirty="0"/>
            </a:br>
            <a:r>
              <a:rPr lang="en-US" sz="2400" dirty="0"/>
              <a:t>For prediction?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E92F-38D1-C8FF-DBB5-D6C7AE07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25200" cy="4956175"/>
          </a:xfrm>
        </p:spPr>
        <p:txBody>
          <a:bodyPr>
            <a:normAutofit/>
          </a:bodyPr>
          <a:lstStyle/>
          <a:p>
            <a:r>
              <a:rPr lang="en-US" dirty="0"/>
              <a:t>Obvious issue: we may not observe everything that’s important.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Actually, this might be okay for prediction, depending on the goal.  </a:t>
            </a:r>
          </a:p>
          <a:p>
            <a:r>
              <a:rPr lang="en-US" dirty="0"/>
              <a:t>We’ll predict accurately for </a:t>
            </a:r>
            <a:r>
              <a:rPr lang="en-US" b="1" dirty="0"/>
              <a:t>most</a:t>
            </a:r>
            <a:r>
              <a:rPr lang="en-US" dirty="0"/>
              <a:t> people.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6B91DA6B-6A9E-B507-9364-765D96DC3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49" y="975304"/>
            <a:ext cx="739674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F64AEBF-5825-7280-C73B-BD668CC131D3}"/>
              </a:ext>
            </a:extLst>
          </p:cNvPr>
          <p:cNvGrpSpPr/>
          <p:nvPr/>
        </p:nvGrpSpPr>
        <p:grpSpPr>
          <a:xfrm>
            <a:off x="813270" y="2408947"/>
            <a:ext cx="10123183" cy="2564467"/>
            <a:chOff x="813270" y="2408947"/>
            <a:chExt cx="10123183" cy="256446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E4A4521-D9AC-C68E-EE0E-7A853411A64D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>
              <a:off x="8959551" y="2907986"/>
              <a:ext cx="21517" cy="16133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6558732-CF50-1D62-241E-ACB04C32A574}"/>
                </a:ext>
              </a:extLst>
            </p:cNvPr>
            <p:cNvGrpSpPr/>
            <p:nvPr/>
          </p:nvGrpSpPr>
          <p:grpSpPr>
            <a:xfrm>
              <a:off x="7043665" y="2408947"/>
              <a:ext cx="3892788" cy="2158202"/>
              <a:chOff x="7182526" y="4334673"/>
              <a:chExt cx="3892788" cy="215820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D1B74A1-8FEA-64BD-9D0C-768BECE3F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37454" y="5666248"/>
                <a:ext cx="525939" cy="794111"/>
              </a:xfrm>
              <a:prstGeom prst="rect">
                <a:avLst/>
              </a:prstGeom>
            </p:spPr>
          </p:pic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3F311F3-907F-31AB-8B54-63CEC7FACB48}"/>
                  </a:ext>
                </a:extLst>
              </p:cNvPr>
              <p:cNvGrpSpPr/>
              <p:nvPr/>
            </p:nvGrpSpPr>
            <p:grpSpPr>
              <a:xfrm>
                <a:off x="7182526" y="4334673"/>
                <a:ext cx="3892788" cy="2158202"/>
                <a:chOff x="7182526" y="4334673"/>
                <a:chExt cx="3892788" cy="2158202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A2E16F5D-7064-C600-6CF0-4B932F3F1836}"/>
                    </a:ext>
                  </a:extLst>
                </p:cNvPr>
                <p:cNvSpPr/>
                <p:nvPr/>
              </p:nvSpPr>
              <p:spPr>
                <a:xfrm>
                  <a:off x="7182526" y="4833712"/>
                  <a:ext cx="3831772" cy="1622751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64A327F4-F73B-4AA3-E52A-A9F8FC25D6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84210" y="4370342"/>
                  <a:ext cx="451909" cy="449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DA53BD02-7ACD-6690-F2F0-AC26E479E698}"/>
                    </a:ext>
                  </a:extLst>
                </p:cNvPr>
                <p:cNvGrpSpPr/>
                <p:nvPr/>
              </p:nvGrpSpPr>
              <p:grpSpPr>
                <a:xfrm>
                  <a:off x="7725587" y="4334673"/>
                  <a:ext cx="663746" cy="638741"/>
                  <a:chOff x="7678497" y="2294284"/>
                  <a:chExt cx="786818" cy="757176"/>
                </a:xfrm>
              </p:grpSpPr>
              <p:pic>
                <p:nvPicPr>
                  <p:cNvPr id="8" name="Picture 4" descr="Page 12 | Mortarboard Cap Images - Free Download on Freepik">
                    <a:extLst>
                      <a:ext uri="{FF2B5EF4-FFF2-40B4-BE49-F238E27FC236}">
                        <a16:creationId xmlns:a16="http://schemas.microsoft.com/office/drawing/2014/main" id="{D7D33B9C-B697-03A6-F4FB-293BA5CABB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29474" y="2412719"/>
                    <a:ext cx="451909" cy="4496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" name="&quot;No&quot; Symbol 8">
                    <a:extLst>
                      <a:ext uri="{FF2B5EF4-FFF2-40B4-BE49-F238E27FC236}">
                        <a16:creationId xmlns:a16="http://schemas.microsoft.com/office/drawing/2014/main" id="{D0A80300-DAC7-9E4A-7C63-0C3B198D0E31}"/>
                      </a:ext>
                    </a:extLst>
                  </p:cNvPr>
                  <p:cNvSpPr/>
                  <p:nvPr/>
                </p:nvSpPr>
                <p:spPr>
                  <a:xfrm>
                    <a:off x="7678497" y="2294284"/>
                    <a:ext cx="786818" cy="757176"/>
                  </a:xfrm>
                  <a:prstGeom prst="noSmoking">
                    <a:avLst>
                      <a:gd name="adj" fmla="val 10736"/>
                    </a:avLst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681F5F5-09EE-A7EE-3EFF-683C3B09F1D2}"/>
                    </a:ext>
                  </a:extLst>
                </p:cNvPr>
                <p:cNvGrpSpPr/>
                <p:nvPr/>
              </p:nvGrpSpPr>
              <p:grpSpPr>
                <a:xfrm>
                  <a:off x="9015460" y="5502466"/>
                  <a:ext cx="1588896" cy="990409"/>
                  <a:chOff x="7225097" y="3557607"/>
                  <a:chExt cx="1705321" cy="1062980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9CA04C24-534A-36B1-CF2E-F08C7B61B0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225097" y="3784780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E982FFAA-2302-E4B0-0035-153453D4EA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590686" y="3768053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B52FB94C-197F-6ACD-5806-2D98354157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995075" y="3761158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9CE119A8-CA64-8907-EA11-0D4D5A47BF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376864" y="3739545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F1B75A4B-1882-C628-DE64-99B52CDEBB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197732" y="3574967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C98CFBA5-9D69-BC95-E669-2A5CDE871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797855" y="3583330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E1BDD932-7309-2FB1-9D2E-4AE552D893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07892" y="3557607"/>
                    <a:ext cx="553554" cy="8358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C609931-E443-BECF-8966-D5FDEAA84869}"/>
                    </a:ext>
                  </a:extLst>
                </p:cNvPr>
                <p:cNvSpPr txBox="1"/>
                <p:nvPr/>
              </p:nvSpPr>
              <p:spPr>
                <a:xfrm>
                  <a:off x="9131926" y="4889768"/>
                  <a:ext cx="19433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accent1"/>
                      </a:solidFill>
                    </a:rPr>
                    <a:t>About</a:t>
                  </a:r>
                  <a:r>
                    <a:rPr lang="en-US" sz="3600" dirty="0">
                      <a:solidFill>
                        <a:schemeClr val="accent1"/>
                      </a:solidFill>
                    </a:rPr>
                    <a:t> $12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665DEDB-1B2D-EE74-7A88-B693C251AC8E}"/>
                    </a:ext>
                  </a:extLst>
                </p:cNvPr>
                <p:cNvSpPr txBox="1"/>
                <p:nvPr/>
              </p:nvSpPr>
              <p:spPr>
                <a:xfrm>
                  <a:off x="7195494" y="4901020"/>
                  <a:ext cx="194338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accent1"/>
                      </a:solidFill>
                    </a:rPr>
                    <a:t>About</a:t>
                  </a:r>
                  <a:r>
                    <a:rPr lang="en-US" sz="3600" dirty="0">
                      <a:solidFill>
                        <a:schemeClr val="accent1"/>
                      </a:solidFill>
                    </a:rPr>
                    <a:t> $1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31E7191-CD4A-3751-C9F5-8F5F67456E67}"/>
                    </a:ext>
                  </a:extLst>
                </p:cNvPr>
                <p:cNvGrpSpPr/>
                <p:nvPr/>
              </p:nvGrpSpPr>
              <p:grpSpPr>
                <a:xfrm>
                  <a:off x="7544453" y="5471149"/>
                  <a:ext cx="1588896" cy="990409"/>
                  <a:chOff x="7225097" y="3557607"/>
                  <a:chExt cx="1705321" cy="1062980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C1176C33-128E-7160-8B3B-6805C0D7C1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225097" y="3784780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C4E99283-7432-08E1-7744-D4C5D0C373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590686" y="3768053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4B7708E6-A910-FF3C-2EBC-A7E6520476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995075" y="3761158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104C60BB-054D-6739-44FF-510BD7BBC8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376864" y="3739545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AA097DC8-693D-64A9-824F-5E667B25F9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197732" y="3574967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C5A032FB-3FF6-44F0-5EF1-C5E401BDF5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797855" y="3583330"/>
                    <a:ext cx="553554" cy="835807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F84EDD08-D0D4-D524-AB71-4AC1EDB7D5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407892" y="3557607"/>
                    <a:ext cx="553554" cy="83580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A9ED41E-EFEF-F38F-2756-4F5A47D98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8561" y="5560942"/>
                <a:ext cx="525939" cy="794111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DA0B137-EE41-6762-EFF0-2549FFF4EDA8}"/>
                </a:ext>
              </a:extLst>
            </p:cNvPr>
            <p:cNvGrpSpPr/>
            <p:nvPr/>
          </p:nvGrpSpPr>
          <p:grpSpPr>
            <a:xfrm>
              <a:off x="813270" y="2495047"/>
              <a:ext cx="3874755" cy="2478367"/>
              <a:chOff x="5145550" y="322894"/>
              <a:chExt cx="6434806" cy="411582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4E3098D-EB18-EE47-B6E3-38B2C3771A8E}"/>
                  </a:ext>
                </a:extLst>
              </p:cNvPr>
              <p:cNvSpPr/>
              <p:nvPr/>
            </p:nvSpPr>
            <p:spPr>
              <a:xfrm>
                <a:off x="7748584" y="808251"/>
                <a:ext cx="3831772" cy="363046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F81F953-2990-CF32-701A-F500AB21A8EC}"/>
                  </a:ext>
                </a:extLst>
              </p:cNvPr>
              <p:cNvCxnSpPr>
                <a:stCxn id="31" idx="0"/>
              </p:cNvCxnSpPr>
              <p:nvPr/>
            </p:nvCxnSpPr>
            <p:spPr>
              <a:xfrm>
                <a:off x="9664470" y="808251"/>
                <a:ext cx="10886" cy="363046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5E4D808-E196-3DB6-CB82-2A30D09F6699}"/>
                  </a:ext>
                </a:extLst>
              </p:cNvPr>
              <p:cNvCxnSpPr>
                <a:cxnSpLocks/>
                <a:stCxn id="31" idx="1"/>
                <a:endCxn id="31" idx="3"/>
              </p:cNvCxnSpPr>
              <p:nvPr/>
            </p:nvCxnSpPr>
            <p:spPr>
              <a:xfrm>
                <a:off x="7748584" y="2623485"/>
                <a:ext cx="3831772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55385281-5DF2-1677-2F31-BC7369797A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0268" y="358563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4834724-896A-F5AD-C566-9528AF89A938}"/>
                  </a:ext>
                </a:extLst>
              </p:cNvPr>
              <p:cNvGrpSpPr/>
              <p:nvPr/>
            </p:nvGrpSpPr>
            <p:grpSpPr>
              <a:xfrm>
                <a:off x="8291645" y="322894"/>
                <a:ext cx="663746" cy="638741"/>
                <a:chOff x="7678497" y="2294284"/>
                <a:chExt cx="786818" cy="757176"/>
              </a:xfrm>
            </p:grpSpPr>
            <p:pic>
              <p:nvPicPr>
                <p:cNvPr id="40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1AE641A7-FE80-7CA1-5CC9-DB17980841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29474" y="2412719"/>
                  <a:ext cx="451909" cy="449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&quot;No&quot; Symbol 40">
                  <a:extLst>
                    <a:ext uri="{FF2B5EF4-FFF2-40B4-BE49-F238E27FC236}">
                      <a16:creationId xmlns:a16="http://schemas.microsoft.com/office/drawing/2014/main" id="{6329B4EE-377D-4C24-669C-EBDF8A3AF223}"/>
                    </a:ext>
                  </a:extLst>
                </p:cNvPr>
                <p:cNvSpPr/>
                <p:nvPr/>
              </p:nvSpPr>
              <p:spPr>
                <a:xfrm>
                  <a:off x="7678497" y="2294284"/>
                  <a:ext cx="786818" cy="757176"/>
                </a:xfrm>
                <a:prstGeom prst="noSmoking">
                  <a:avLst>
                    <a:gd name="adj" fmla="val 10736"/>
                  </a:avLst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FDE4CEB-288D-CB1D-61BB-CF2EC3B9FC2B}"/>
                  </a:ext>
                </a:extLst>
              </p:cNvPr>
              <p:cNvGrpSpPr/>
              <p:nvPr/>
            </p:nvGrpSpPr>
            <p:grpSpPr>
              <a:xfrm>
                <a:off x="7876196" y="1503451"/>
                <a:ext cx="1705321" cy="1062980"/>
                <a:chOff x="7225097" y="3557607"/>
                <a:chExt cx="1705321" cy="1062980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2D29E0A9-A7F0-8EB5-2B4D-51D00A87E6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7348C1D2-CA78-93F1-3C08-D01E270995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75BD7396-20D8-B042-F14C-C03E4BAFAC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2ADFEEB2-A1E8-9F32-3949-E0AEFEF8E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5D0E6F4B-B0F9-6D1C-9AD0-EDE6D9DF65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25FB3BEE-722F-92A2-758F-A8CE186599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A149E6B0-8A57-2748-6161-FE64DCBDB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24C7595-60A0-AF7B-1869-DF0F641BB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38837" y="1684592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4D15273-A6FE-58F1-8160-FF7EB8503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8450" y="3428071"/>
                <a:ext cx="553554" cy="835807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794DAE4-4EAA-EF5A-88B1-8E6EBF94B0FE}"/>
                  </a:ext>
                </a:extLst>
              </p:cNvPr>
              <p:cNvGrpSpPr/>
              <p:nvPr/>
            </p:nvGrpSpPr>
            <p:grpSpPr>
              <a:xfrm>
                <a:off x="9775195" y="3328771"/>
                <a:ext cx="1705321" cy="1062980"/>
                <a:chOff x="7225097" y="3557607"/>
                <a:chExt cx="1705321" cy="106298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AF9A2E4C-1CD1-7E0E-366E-5E5AD8419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B5A652D9-77D2-C781-3F1A-9FC906E9F3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A1DE61AE-369F-6571-93E2-A56E1713F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52D8545F-8105-E671-2E1B-77ABADFFFC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5AE1B80D-84BE-1D06-807B-12B5293A7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65C51F4-F5FB-C09E-14FE-2764D75244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72464F33-00B7-A97F-3F75-8A704DB6A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1257EB-8587-1BE3-390B-0576A6AD8E93}"/>
                  </a:ext>
                </a:extLst>
              </p:cNvPr>
              <p:cNvSpPr txBox="1"/>
              <p:nvPr/>
            </p:nvSpPr>
            <p:spPr>
              <a:xfrm>
                <a:off x="8335768" y="961634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C7A43FC-5096-04DF-C63B-7FEA3B072311}"/>
                  </a:ext>
                </a:extLst>
              </p:cNvPr>
              <p:cNvSpPr txBox="1"/>
              <p:nvPr/>
            </p:nvSpPr>
            <p:spPr>
              <a:xfrm>
                <a:off x="8355869" y="2824615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$11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44D3617-6901-1B3E-98FB-EDF2C53B3E9D}"/>
                  </a:ext>
                </a:extLst>
              </p:cNvPr>
              <p:cNvSpPr txBox="1"/>
              <p:nvPr/>
            </p:nvSpPr>
            <p:spPr>
              <a:xfrm>
                <a:off x="10103796" y="961634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$2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476FD5C-845B-C9E8-0E65-9368FA3DB7B3}"/>
                  </a:ext>
                </a:extLst>
              </p:cNvPr>
              <p:cNvSpPr txBox="1"/>
              <p:nvPr/>
            </p:nvSpPr>
            <p:spPr>
              <a:xfrm>
                <a:off x="10158651" y="2833933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$12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F1EDF7-E955-2B21-FF31-DC50AB287E9E}"/>
                  </a:ext>
                </a:extLst>
              </p:cNvPr>
              <p:cNvSpPr txBox="1"/>
              <p:nvPr/>
            </p:nvSpPr>
            <p:spPr>
              <a:xfrm>
                <a:off x="5145550" y="2036317"/>
                <a:ext cx="2102059" cy="86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2"/>
                    </a:solidFill>
                  </a:rPr>
                  <a:t>Truth:</a:t>
                </a:r>
              </a:p>
            </p:txBody>
          </p:sp>
        </p:grpSp>
        <p:pic>
          <p:nvPicPr>
            <p:cNvPr id="69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894B9373-1512-C37E-C47B-4C7B65F18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965" y="4273053"/>
              <a:ext cx="347354" cy="33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64B1000-FC82-CF24-E929-99AF6761B699}"/>
                </a:ext>
              </a:extLst>
            </p:cNvPr>
            <p:cNvGrpSpPr/>
            <p:nvPr/>
          </p:nvGrpSpPr>
          <p:grpSpPr>
            <a:xfrm>
              <a:off x="1848654" y="3054270"/>
              <a:ext cx="465114" cy="465874"/>
              <a:chOff x="6822699" y="1410759"/>
              <a:chExt cx="817946" cy="835807"/>
            </a:xfrm>
          </p:grpSpPr>
          <p:pic>
            <p:nvPicPr>
              <p:cNvPr id="71" name="Picture 2" descr="Pumpkin Jack O Lantern clip art (free clipart) | revidevi.wordpress.com">
                <a:extLst>
                  <a:ext uri="{FF2B5EF4-FFF2-40B4-BE49-F238E27FC236}">
                    <a16:creationId xmlns:a16="http://schemas.microsoft.com/office/drawing/2014/main" id="{8816CA68-5399-C4AE-5530-EF76B8E5B2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3732" y="1529174"/>
                <a:ext cx="534886" cy="519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&quot;No&quot; Symbol 71">
                <a:extLst>
                  <a:ext uri="{FF2B5EF4-FFF2-40B4-BE49-F238E27FC236}">
                    <a16:creationId xmlns:a16="http://schemas.microsoft.com/office/drawing/2014/main" id="{8E0EF7E8-A544-E751-E078-3A83BCB741C0}"/>
                  </a:ext>
                </a:extLst>
              </p:cNvPr>
              <p:cNvSpPr/>
              <p:nvPr/>
            </p:nvSpPr>
            <p:spPr>
              <a:xfrm>
                <a:off x="6822699" y="1410759"/>
                <a:ext cx="817946" cy="835807"/>
              </a:xfrm>
              <a:prstGeom prst="noSmoking">
                <a:avLst>
                  <a:gd name="adj" fmla="val 10853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67BB038-A991-CBAE-9C06-497851F1C74E}"/>
                </a:ext>
              </a:extLst>
            </p:cNvPr>
            <p:cNvSpPr txBox="1"/>
            <p:nvPr/>
          </p:nvSpPr>
          <p:spPr>
            <a:xfrm>
              <a:off x="4843946" y="3258562"/>
              <a:ext cx="214493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2"/>
                  </a:solidFill>
                </a:rPr>
                <a:t>If we don’t have data about costume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11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348E-70D6-F88A-A5AE-3BE434D5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matching on observables a good idea?</a:t>
            </a:r>
            <a:br>
              <a:rPr lang="en-US" dirty="0"/>
            </a:br>
            <a:r>
              <a:rPr lang="en-US" sz="2400" dirty="0"/>
              <a:t>For prediction?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E92F-38D1-C8FF-DBB5-D6C7AE07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25200" cy="5206547"/>
          </a:xfrm>
        </p:spPr>
        <p:txBody>
          <a:bodyPr>
            <a:normAutofit/>
          </a:bodyPr>
          <a:lstStyle/>
          <a:p>
            <a:r>
              <a:rPr lang="en-US" dirty="0"/>
              <a:t>Obvious issue: we may not observe everything that’s important.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prediction doesn’t work. 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BUT!  </a:t>
            </a:r>
            <a:r>
              <a:rPr lang="en-US" dirty="0">
                <a:solidFill>
                  <a:schemeClr val="accent1"/>
                </a:solidFill>
              </a:rPr>
              <a:t>We can tell it doesn’t work.</a:t>
            </a:r>
          </a:p>
          <a:p>
            <a:r>
              <a:rPr lang="en-US" dirty="0"/>
              <a:t>(Note that actually we </a:t>
            </a:r>
            <a:r>
              <a:rPr lang="en-US" b="1" dirty="0"/>
              <a:t>can</a:t>
            </a:r>
            <a:r>
              <a:rPr lang="en-US" dirty="0"/>
              <a:t> estimate causality in this example)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4A4521-D9AC-C68E-EE0E-7A853411A64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8959551" y="2907986"/>
            <a:ext cx="21517" cy="16133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E16F5D-7064-C600-6CF0-4B932F3F1836}"/>
              </a:ext>
            </a:extLst>
          </p:cNvPr>
          <p:cNvSpPr/>
          <p:nvPr/>
        </p:nvSpPr>
        <p:spPr>
          <a:xfrm>
            <a:off x="7043665" y="2907986"/>
            <a:ext cx="3831772" cy="16227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64A327F4-F73B-4AA3-E52A-A9F8FC25D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49" y="2444616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A53BD02-7ACD-6690-F2F0-AC26E479E698}"/>
              </a:ext>
            </a:extLst>
          </p:cNvPr>
          <p:cNvGrpSpPr/>
          <p:nvPr/>
        </p:nvGrpSpPr>
        <p:grpSpPr>
          <a:xfrm>
            <a:off x="7586726" y="2408947"/>
            <a:ext cx="663746" cy="638741"/>
            <a:chOff x="7678497" y="2294284"/>
            <a:chExt cx="786818" cy="757176"/>
          </a:xfrm>
        </p:grpSpPr>
        <p:pic>
          <p:nvPicPr>
            <p:cNvPr id="8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D7D33B9C-B697-03A6-F4FB-293BA5CAB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&quot;No&quot; Symbol 8">
              <a:extLst>
                <a:ext uri="{FF2B5EF4-FFF2-40B4-BE49-F238E27FC236}">
                  <a16:creationId xmlns:a16="http://schemas.microsoft.com/office/drawing/2014/main" id="{D0A80300-DAC7-9E4A-7C63-0C3B198D0E31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81F5F5-09EE-A7EE-3EFF-683C3B09F1D2}"/>
              </a:ext>
            </a:extLst>
          </p:cNvPr>
          <p:cNvGrpSpPr/>
          <p:nvPr/>
        </p:nvGrpSpPr>
        <p:grpSpPr>
          <a:xfrm>
            <a:off x="8953011" y="3886184"/>
            <a:ext cx="1061863" cy="661892"/>
            <a:chOff x="7225097" y="3557607"/>
            <a:chExt cx="1705321" cy="10629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A04C24-534A-36B1-CF2E-F08C7B61B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82FFAA-2302-E4B0-0035-153453D4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2FB94C-197F-6ACD-5806-2D9835415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E119A8-CA64-8907-EA11-0D4D5A47B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B75A4B-1882-C628-DE64-99B52CDEB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8CFBA5-9D69-BC95-E669-2A5CDE871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1BDD932-7309-2FB1-9D2E-4AE552D89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C609931-E443-BECF-8966-D5FDEAA84869}"/>
              </a:ext>
            </a:extLst>
          </p:cNvPr>
          <p:cNvSpPr txBox="1"/>
          <p:nvPr/>
        </p:nvSpPr>
        <p:spPr>
          <a:xfrm>
            <a:off x="8993065" y="2964042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   $6.5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65DEDB-1B2D-EE74-7A88-B693C251AC8E}"/>
              </a:ext>
            </a:extLst>
          </p:cNvPr>
          <p:cNvSpPr txBox="1"/>
          <p:nvPr/>
        </p:nvSpPr>
        <p:spPr>
          <a:xfrm>
            <a:off x="7056633" y="2975294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   </a:t>
            </a:r>
            <a:r>
              <a:rPr lang="en-US" sz="3600" dirty="0">
                <a:solidFill>
                  <a:schemeClr val="accent1"/>
                </a:solidFill>
              </a:rPr>
              <a:t> $5.5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E7191-CD4A-3751-C9F5-8F5F67456E67}"/>
              </a:ext>
            </a:extLst>
          </p:cNvPr>
          <p:cNvGrpSpPr/>
          <p:nvPr/>
        </p:nvGrpSpPr>
        <p:grpSpPr>
          <a:xfrm>
            <a:off x="7013813" y="3862788"/>
            <a:ext cx="1099396" cy="685288"/>
            <a:chOff x="7225097" y="3557607"/>
            <a:chExt cx="1705321" cy="106298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1176C33-128E-7160-8B3B-6805C0D7C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4E99283-7432-08E1-7744-D4C5D0C37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7708E6-A910-FF3C-2EBC-A7E652047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04C60BB-054D-6739-44FF-510BD7BBC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A097DC8-693D-64A9-824F-5E667B25F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032FB-3FF6-44F0-5EF1-C5E401BDF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84EDD08-D0D4-D524-AB71-4AC1EDB7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3098D-EB18-EE47-B6E3-38B2C3771A8E}"/>
              </a:ext>
            </a:extLst>
          </p:cNvPr>
          <p:cNvSpPr/>
          <p:nvPr/>
        </p:nvSpPr>
        <p:spPr>
          <a:xfrm>
            <a:off x="2380702" y="2787307"/>
            <a:ext cx="2307323" cy="21861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81F953-2990-CF32-701A-F500AB21A8EC}"/>
              </a:ext>
            </a:extLst>
          </p:cNvPr>
          <p:cNvCxnSpPr>
            <a:stCxn id="31" idx="0"/>
          </p:cNvCxnSpPr>
          <p:nvPr/>
        </p:nvCxnSpPr>
        <p:spPr>
          <a:xfrm>
            <a:off x="3534363" y="2787307"/>
            <a:ext cx="6555" cy="21861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E4D808-E196-3DB6-CB82-2A30D09F6699}"/>
              </a:ext>
            </a:extLst>
          </p:cNvPr>
          <p:cNvCxnSpPr>
            <a:cxnSpLocks/>
            <a:stCxn id="31" idx="1"/>
            <a:endCxn id="31" idx="3"/>
          </p:cNvCxnSpPr>
          <p:nvPr/>
        </p:nvCxnSpPr>
        <p:spPr>
          <a:xfrm>
            <a:off x="2380702" y="3880361"/>
            <a:ext cx="23073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55385281-5DF2-1677-2F31-BC7369797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21" y="2516525"/>
            <a:ext cx="272120" cy="2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4834724-896A-F5AD-C566-9528AF89A938}"/>
              </a:ext>
            </a:extLst>
          </p:cNvPr>
          <p:cNvGrpSpPr/>
          <p:nvPr/>
        </p:nvGrpSpPr>
        <p:grpSpPr>
          <a:xfrm>
            <a:off x="2707709" y="2495047"/>
            <a:ext cx="399678" cy="384621"/>
            <a:chOff x="7678497" y="2294284"/>
            <a:chExt cx="786818" cy="757176"/>
          </a:xfrm>
        </p:grpSpPr>
        <p:pic>
          <p:nvPicPr>
            <p:cNvPr id="40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1AE641A7-FE80-7CA1-5CC9-DB1798084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&quot;No&quot; Symbol 40">
              <a:extLst>
                <a:ext uri="{FF2B5EF4-FFF2-40B4-BE49-F238E27FC236}">
                  <a16:creationId xmlns:a16="http://schemas.microsoft.com/office/drawing/2014/main" id="{6329B4EE-377D-4C24-669C-EBDF8A3AF223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DE4CEB-288D-CB1D-61BB-CF2EC3B9FC2B}"/>
              </a:ext>
            </a:extLst>
          </p:cNvPr>
          <p:cNvGrpSpPr/>
          <p:nvPr/>
        </p:nvGrpSpPr>
        <p:grpSpPr>
          <a:xfrm>
            <a:off x="2457544" y="3205926"/>
            <a:ext cx="1026869" cy="640079"/>
            <a:chOff x="7225097" y="3557607"/>
            <a:chExt cx="1705321" cy="106298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9E0A9-A7F0-8EB5-2B4D-51D00A87E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348C1D2-CA78-93F1-3C08-D01E2709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5BD7396-20D8-B042-F14C-C03E4BAFA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ADFEEB2-A1E8-9F32-3949-E0AEFEF8E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D0E6F4B-B0F9-6D1C-9AD0-EDE6D9DF6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5FB3BEE-722F-92A2-758F-A8CE18659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149E6B0-8A57-2748-6161-FE64DCBDB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794DAE4-4EAA-EF5A-88B1-8E6EBF94B0FE}"/>
              </a:ext>
            </a:extLst>
          </p:cNvPr>
          <p:cNvGrpSpPr/>
          <p:nvPr/>
        </p:nvGrpSpPr>
        <p:grpSpPr>
          <a:xfrm>
            <a:off x="3601037" y="4305053"/>
            <a:ext cx="1026869" cy="640079"/>
            <a:chOff x="7225097" y="3557607"/>
            <a:chExt cx="1705321" cy="1062980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F9A2E4C-1CD1-7E0E-366E-5E5AD841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5A652D9-77D2-C781-3F1A-9FC906E9F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1DE61AE-369F-6571-93E2-A56E1713F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2D8545F-8105-E671-2E1B-77ABADFFF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AE1B80D-84BE-1D06-807B-12B5293A7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5C51F4-F5FB-C09E-14FE-2764D752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2464F33-00B7-A97F-3F75-8A704DB6A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71257EB-8587-1BE3-390B-0576A6AD8E93}"/>
              </a:ext>
            </a:extLst>
          </p:cNvPr>
          <p:cNvSpPr txBox="1"/>
          <p:nvPr/>
        </p:nvSpPr>
        <p:spPr>
          <a:xfrm>
            <a:off x="2734278" y="2879668"/>
            <a:ext cx="64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7A43FC-5096-04DF-C63B-7FEA3B072311}"/>
              </a:ext>
            </a:extLst>
          </p:cNvPr>
          <p:cNvSpPr txBox="1"/>
          <p:nvPr/>
        </p:nvSpPr>
        <p:spPr>
          <a:xfrm>
            <a:off x="2746382" y="4001472"/>
            <a:ext cx="64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$11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4D3617-6901-1B3E-98FB-EDF2C53B3E9D}"/>
              </a:ext>
            </a:extLst>
          </p:cNvPr>
          <p:cNvSpPr txBox="1"/>
          <p:nvPr/>
        </p:nvSpPr>
        <p:spPr>
          <a:xfrm>
            <a:off x="3798906" y="2879668"/>
            <a:ext cx="64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76FD5C-845B-C9E8-0E65-9368FA3DB7B3}"/>
              </a:ext>
            </a:extLst>
          </p:cNvPr>
          <p:cNvSpPr txBox="1"/>
          <p:nvPr/>
        </p:nvSpPr>
        <p:spPr>
          <a:xfrm>
            <a:off x="3831937" y="4007083"/>
            <a:ext cx="64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$12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F1EDF7-E955-2B21-FF31-DC50AB287E9E}"/>
              </a:ext>
            </a:extLst>
          </p:cNvPr>
          <p:cNvSpPr txBox="1"/>
          <p:nvPr/>
        </p:nvSpPr>
        <p:spPr>
          <a:xfrm>
            <a:off x="813270" y="3526794"/>
            <a:ext cx="126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Truth:</a:t>
            </a:r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6B91DA6B-6A9E-B507-9364-765D96DC3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49" y="975304"/>
            <a:ext cx="739674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F368DC5B-2A19-14D5-3108-B35E1280BC39}"/>
              </a:ext>
            </a:extLst>
          </p:cNvPr>
          <p:cNvGrpSpPr/>
          <p:nvPr/>
        </p:nvGrpSpPr>
        <p:grpSpPr>
          <a:xfrm>
            <a:off x="3642228" y="3173600"/>
            <a:ext cx="1026869" cy="640079"/>
            <a:chOff x="7225097" y="3557607"/>
            <a:chExt cx="1705321" cy="106298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C2AA2BB-974A-9B08-F4E2-B1BB4FAE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E0C0C7E-FD1A-E66C-8BF3-B0B4176EC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7F4CEBC-11F0-8FC1-09D0-FAEF0C88D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BB3FB76-0733-B260-8EF8-37F6E2C0B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F2CFBA2-36DB-0E81-569B-F0C30B5CD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E7C24D0-BAAB-3EDF-2CC3-5E298CF2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1A918BD5-B89C-8762-E26C-CC8C96B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61266C-CD01-7C81-DE4B-C0440C6FB6F6}"/>
              </a:ext>
            </a:extLst>
          </p:cNvPr>
          <p:cNvGrpSpPr/>
          <p:nvPr/>
        </p:nvGrpSpPr>
        <p:grpSpPr>
          <a:xfrm>
            <a:off x="2487915" y="4273727"/>
            <a:ext cx="1026869" cy="640079"/>
            <a:chOff x="7225097" y="3557607"/>
            <a:chExt cx="1705321" cy="1062980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36442BA-A3B2-4702-9FCB-61701EAFB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3BC3AF4-32BD-107D-B989-F7451BA28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6A3B293-FAFA-1263-EDFB-469D244F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06D9420-0CB0-182C-5E84-043B794BB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C4B1167-FCC5-145F-9DA0-64BF294D3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A3FF222-9A90-3650-588C-E8E6A126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4F11D65-9971-0C2B-B725-F1B41D2B1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794D1C3-32BF-34D2-E4B4-8AB9E40450F4}"/>
              </a:ext>
            </a:extLst>
          </p:cNvPr>
          <p:cNvGrpSpPr/>
          <p:nvPr/>
        </p:nvGrpSpPr>
        <p:grpSpPr>
          <a:xfrm>
            <a:off x="7917761" y="3840082"/>
            <a:ext cx="1099396" cy="685288"/>
            <a:chOff x="7225097" y="3557607"/>
            <a:chExt cx="1705321" cy="1062980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F678C91-CB52-F353-9BB4-74B24E306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3A1459B-252F-B595-6B61-659134444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9E62AE7-5296-C1DC-4EFB-117990C9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FE93888-112F-2498-056E-CE490F9B4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7D5C5EA1-3AEB-F1AB-A782-02037636F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19797EF7-111E-3F53-D3D2-EA3921AFC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CD78585-FE10-81F4-9717-1B1ED4A8D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0AA36F6-C2B4-8D6D-1D15-1E393A6C364A}"/>
              </a:ext>
            </a:extLst>
          </p:cNvPr>
          <p:cNvGrpSpPr/>
          <p:nvPr/>
        </p:nvGrpSpPr>
        <p:grpSpPr>
          <a:xfrm>
            <a:off x="9844052" y="3886184"/>
            <a:ext cx="1061863" cy="661892"/>
            <a:chOff x="7225097" y="3557607"/>
            <a:chExt cx="1705321" cy="106298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1A6C1B5B-F3A8-9838-A262-9D9AAB87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FBC83C5-8CE6-F98C-2DC5-89BE5EB3C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BE0B330-B226-B368-E10F-CDF1A066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CA5E4E6-C0F2-8220-FEB9-C35B091B4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C317764-6666-6AD5-BDC8-99D9026AD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5319EAC-36C1-7187-C2E4-0A2DA4FD1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015F130-F1FF-3943-7C05-863A85E6E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109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B4E6C679-73A2-2EF4-5F50-F871BDF94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965" y="4273053"/>
            <a:ext cx="347354" cy="33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62B9E69-0BF4-AB4F-E1C4-017EC57A34F7}"/>
              </a:ext>
            </a:extLst>
          </p:cNvPr>
          <p:cNvGrpSpPr/>
          <p:nvPr/>
        </p:nvGrpSpPr>
        <p:grpSpPr>
          <a:xfrm>
            <a:off x="1848654" y="3054270"/>
            <a:ext cx="465114" cy="465874"/>
            <a:chOff x="6822699" y="1410759"/>
            <a:chExt cx="817946" cy="835807"/>
          </a:xfrm>
        </p:grpSpPr>
        <p:pic>
          <p:nvPicPr>
            <p:cNvPr id="111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B6011430-DE41-E409-2C24-DB7E8CD17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732" y="1529174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&quot;No&quot; Symbol 111">
              <a:extLst>
                <a:ext uri="{FF2B5EF4-FFF2-40B4-BE49-F238E27FC236}">
                  <a16:creationId xmlns:a16="http://schemas.microsoft.com/office/drawing/2014/main" id="{9DCD6677-CFEB-7685-6CFE-13A36D9F5BE1}"/>
                </a:ext>
              </a:extLst>
            </p:cNvPr>
            <p:cNvSpPr/>
            <p:nvPr/>
          </p:nvSpPr>
          <p:spPr>
            <a:xfrm>
              <a:off x="6822699" y="1410759"/>
              <a:ext cx="817946" cy="835807"/>
            </a:xfrm>
            <a:prstGeom prst="noSmoking">
              <a:avLst>
                <a:gd name="adj" fmla="val 10853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617DF6E0-B794-46FC-7ABE-9A43FF538E63}"/>
              </a:ext>
            </a:extLst>
          </p:cNvPr>
          <p:cNvSpPr txBox="1"/>
          <p:nvPr/>
        </p:nvSpPr>
        <p:spPr>
          <a:xfrm>
            <a:off x="4843946" y="3258562"/>
            <a:ext cx="2144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</a:rPr>
              <a:t>If we don’t have data about costume choices:</a:t>
            </a:r>
          </a:p>
        </p:txBody>
      </p:sp>
    </p:spTree>
    <p:extLst>
      <p:ext uri="{BB962C8B-B14F-4D97-AF65-F5344CB8AC3E}">
        <p14:creationId xmlns:p14="http://schemas.microsoft.com/office/powerpoint/2010/main" val="316236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0839-8B2B-7084-403A-D3B3D112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do want to match on observables</a:t>
            </a:r>
            <a:br>
              <a:rPr lang="en-US" dirty="0"/>
            </a:br>
            <a:r>
              <a:rPr lang="en-US" sz="2800" dirty="0"/>
              <a:t>Despite the caveat about what we observe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194D-D8F6-7A0C-6F90-50C622AB5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issues?</a:t>
            </a:r>
          </a:p>
        </p:txBody>
      </p:sp>
    </p:spTree>
    <p:extLst>
      <p:ext uri="{BB962C8B-B14F-4D97-AF65-F5344CB8AC3E}">
        <p14:creationId xmlns:p14="http://schemas.microsoft.com/office/powerpoint/2010/main" val="3474846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0839-8B2B-7084-403A-D3B3D112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26" y="165559"/>
            <a:ext cx="10515600" cy="1325563"/>
          </a:xfrm>
        </p:spPr>
        <p:txBody>
          <a:bodyPr/>
          <a:lstStyle/>
          <a:p>
            <a:r>
              <a:rPr lang="en-US" dirty="0"/>
              <a:t>Issue: Too many boxes!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FF194D-D8F6-7A0C-6F90-50C622AB5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5288"/>
                <a:ext cx="4959978" cy="53827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Say we do observe </a:t>
                </a:r>
                <a:r>
                  <a:rPr lang="en-US" b="1" dirty="0"/>
                  <a:t>all/most </a:t>
                </a:r>
                <a:r>
                  <a:rPr lang="en-US" dirty="0"/>
                  <a:t>important characteristics.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Say that’s like 50 characteristics.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That’s (at least)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boxes...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</a:t>
                </a:r>
                <a:r>
                  <a:rPr lang="en-US" b="1" dirty="0">
                    <a:solidFill>
                      <a:schemeClr val="accent1"/>
                    </a:solidFill>
                  </a:rPr>
                  <a:t>way</a:t>
                </a:r>
                <a:r>
                  <a:rPr lang="en-US" dirty="0">
                    <a:solidFill>
                      <a:schemeClr val="accent1"/>
                    </a:solidFill>
                  </a:rPr>
                  <a:t> bigger than the number of humans who have ever lived.</a:t>
                </a:r>
              </a:p>
              <a:p>
                <a:r>
                  <a:rPr lang="en-US" dirty="0"/>
                  <a:t>Most boxes are empty</a:t>
                </a:r>
              </a:p>
              <a:p>
                <a:r>
                  <a:rPr lang="en-US" dirty="0"/>
                  <a:t>Not enough samples in most boxes for “averages” to be meaningful.</a:t>
                </a:r>
              </a:p>
              <a:p>
                <a:r>
                  <a:rPr lang="en-US" dirty="0"/>
                  <a:t>Few pairs who are “identical on everything except college.”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FF194D-D8F6-7A0C-6F90-50C622AB5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5288"/>
                <a:ext cx="4959978" cy="5382711"/>
              </a:xfrm>
              <a:blipFill>
                <a:blip r:embed="rId2"/>
                <a:stretch>
                  <a:fillRect l="-2302" t="-2594" r="-3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E70D120-08D8-E975-1B06-3FE017EDD9FB}"/>
              </a:ext>
            </a:extLst>
          </p:cNvPr>
          <p:cNvGrpSpPr/>
          <p:nvPr/>
        </p:nvGrpSpPr>
        <p:grpSpPr>
          <a:xfrm>
            <a:off x="6368641" y="766145"/>
            <a:ext cx="5748564" cy="5918257"/>
            <a:chOff x="6368641" y="766145"/>
            <a:chExt cx="5748564" cy="59182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D36527-BD5E-C7C4-76C9-30BD71B47CCC}"/>
                </a:ext>
              </a:extLst>
            </p:cNvPr>
            <p:cNvSpPr/>
            <p:nvPr/>
          </p:nvSpPr>
          <p:spPr>
            <a:xfrm>
              <a:off x="7307546" y="76614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43A409-FAD0-5794-E49E-46DCAA183EEF}"/>
                </a:ext>
              </a:extLst>
            </p:cNvPr>
            <p:cNvSpPr/>
            <p:nvPr/>
          </p:nvSpPr>
          <p:spPr>
            <a:xfrm>
              <a:off x="9760395" y="768767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4019D3-5121-52E5-DB0F-4DE9CB3D0849}"/>
                </a:ext>
              </a:extLst>
            </p:cNvPr>
            <p:cNvSpPr/>
            <p:nvPr/>
          </p:nvSpPr>
          <p:spPr>
            <a:xfrm>
              <a:off x="6393823" y="4027034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536707-D60A-85C2-D5EC-F31C6000E5F2}"/>
                </a:ext>
              </a:extLst>
            </p:cNvPr>
            <p:cNvSpPr/>
            <p:nvPr/>
          </p:nvSpPr>
          <p:spPr>
            <a:xfrm>
              <a:off x="7858243" y="4024979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5848BB-275E-2310-FE2A-BA506D0794D3}"/>
                </a:ext>
              </a:extLst>
            </p:cNvPr>
            <p:cNvSpPr/>
            <p:nvPr/>
          </p:nvSpPr>
          <p:spPr>
            <a:xfrm>
              <a:off x="9344454" y="4024978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7B8BD6-DEDB-43EF-6A71-6F44C48AC3F5}"/>
                </a:ext>
              </a:extLst>
            </p:cNvPr>
            <p:cNvSpPr/>
            <p:nvPr/>
          </p:nvSpPr>
          <p:spPr>
            <a:xfrm>
              <a:off x="10808873" y="544480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444F6C-6631-8648-B46E-8C682954D0E8}"/>
                </a:ext>
              </a:extLst>
            </p:cNvPr>
            <p:cNvSpPr/>
            <p:nvPr/>
          </p:nvSpPr>
          <p:spPr>
            <a:xfrm>
              <a:off x="10808874" y="4024978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A730C9-F5FF-4291-BB53-17B8D4EE3E46}"/>
                </a:ext>
              </a:extLst>
            </p:cNvPr>
            <p:cNvSpPr/>
            <p:nvPr/>
          </p:nvSpPr>
          <p:spPr>
            <a:xfrm>
              <a:off x="9323749" y="5444804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52EDCE-052A-B7E1-57D7-A96F7DBF0F79}"/>
                </a:ext>
              </a:extLst>
            </p:cNvPr>
            <p:cNvSpPr/>
            <p:nvPr/>
          </p:nvSpPr>
          <p:spPr>
            <a:xfrm>
              <a:off x="7838625" y="5444803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85212D-F7D5-6DB0-E868-854BF106BDAF}"/>
                </a:ext>
              </a:extLst>
            </p:cNvPr>
            <p:cNvSpPr/>
            <p:nvPr/>
          </p:nvSpPr>
          <p:spPr>
            <a:xfrm>
              <a:off x="6368641" y="5444802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973452B-FA48-9E71-7CCF-5CFD292CC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3849" y="1096245"/>
              <a:ext cx="535723" cy="80888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3253966-34FA-3096-0F51-97BDC4541A96}"/>
                </a:ext>
              </a:extLst>
            </p:cNvPr>
            <p:cNvSpPr txBox="1"/>
            <p:nvPr/>
          </p:nvSpPr>
          <p:spPr>
            <a:xfrm>
              <a:off x="7702154" y="86003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$10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17A92EC-154B-640F-C7DE-6C1C74C8B31F}"/>
                </a:ext>
              </a:extLst>
            </p:cNvPr>
            <p:cNvSpPr txBox="1"/>
            <p:nvPr/>
          </p:nvSpPr>
          <p:spPr>
            <a:xfrm>
              <a:off x="9998619" y="1040546"/>
              <a:ext cx="8732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No data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DC82E03-D2DB-D954-173B-8BA9446F665C}"/>
                </a:ext>
              </a:extLst>
            </p:cNvPr>
            <p:cNvSpPr txBox="1"/>
            <p:nvPr/>
          </p:nvSpPr>
          <p:spPr>
            <a:xfrm>
              <a:off x="6837948" y="40944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$13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7FAD9D-1178-880B-E923-CC64C3F82C7D}"/>
                </a:ext>
              </a:extLst>
            </p:cNvPr>
            <p:cNvSpPr txBox="1"/>
            <p:nvPr/>
          </p:nvSpPr>
          <p:spPr>
            <a:xfrm>
              <a:off x="8131913" y="4337330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74A5295-05CD-D1F8-8575-66227A1B47B7}"/>
                </a:ext>
              </a:extLst>
            </p:cNvPr>
            <p:cNvSpPr txBox="1"/>
            <p:nvPr/>
          </p:nvSpPr>
          <p:spPr>
            <a:xfrm>
              <a:off x="9535976" y="4083508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$3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4BE4FEA-CDD2-5FA1-6DAE-9E551A821EA7}"/>
                </a:ext>
              </a:extLst>
            </p:cNvPr>
            <p:cNvSpPr txBox="1"/>
            <p:nvPr/>
          </p:nvSpPr>
          <p:spPr>
            <a:xfrm>
              <a:off x="11017202" y="4061042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1FFD5D6-B1DF-C021-DFE4-A9DF84EF9C2F}"/>
                </a:ext>
              </a:extLst>
            </p:cNvPr>
            <p:cNvSpPr txBox="1"/>
            <p:nvPr/>
          </p:nvSpPr>
          <p:spPr>
            <a:xfrm>
              <a:off x="10995769" y="5697313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40EAD1-C39F-3642-C34E-A7A8D2703DAD}"/>
                </a:ext>
              </a:extLst>
            </p:cNvPr>
            <p:cNvSpPr txBox="1"/>
            <p:nvPr/>
          </p:nvSpPr>
          <p:spPr>
            <a:xfrm>
              <a:off x="9559240" y="5729735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17C5276-E7B4-0547-CA3D-4A8C23926A2C}"/>
                </a:ext>
              </a:extLst>
            </p:cNvPr>
            <p:cNvSpPr txBox="1"/>
            <p:nvPr/>
          </p:nvSpPr>
          <p:spPr>
            <a:xfrm>
              <a:off x="8088158" y="5499075"/>
              <a:ext cx="84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$11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C8F0D59-389C-4849-8AC2-FCDEC6622D5A}"/>
                </a:ext>
              </a:extLst>
            </p:cNvPr>
            <p:cNvSpPr txBox="1"/>
            <p:nvPr/>
          </p:nvSpPr>
          <p:spPr>
            <a:xfrm>
              <a:off x="6567289" y="5698329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8F46D23-9C1C-7921-8CE6-5F92AB31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7283" y="4517069"/>
              <a:ext cx="381410" cy="575887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8D63A46-73A4-0672-6057-DD1D81CF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4170" y="4570764"/>
              <a:ext cx="381410" cy="57588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37FE727-E2D2-8C11-A2B9-B57AD8857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7914" y="4566347"/>
              <a:ext cx="381410" cy="57588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D5891BF-CC1E-0183-55E6-A1A78FB8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27209" y="4490860"/>
              <a:ext cx="381410" cy="575887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64D4FF7-5BAF-8F3C-97A5-8C7F0B95A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85" y="5988460"/>
              <a:ext cx="381410" cy="57588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432112D-3546-C1F7-A185-2DF6422544D8}"/>
                </a:ext>
              </a:extLst>
            </p:cNvPr>
            <p:cNvSpPr txBox="1"/>
            <p:nvPr/>
          </p:nvSpPr>
          <p:spPr>
            <a:xfrm>
              <a:off x="7047989" y="2085355"/>
              <a:ext cx="229646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6"/>
                  </a:solidFill>
                </a:rPr>
                <a:t>Went to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30-35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Likes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A8D213-5E49-0D0E-6447-0D0855FCE0FD}"/>
                </a:ext>
              </a:extLst>
            </p:cNvPr>
            <p:cNvSpPr txBox="1"/>
            <p:nvPr/>
          </p:nvSpPr>
          <p:spPr>
            <a:xfrm>
              <a:off x="9504553" y="2094330"/>
              <a:ext cx="229646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2"/>
                  </a:solidFill>
                </a:rPr>
                <a:t>Didn’t go to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30-35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Likes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</p:grpSp>
      <p:sp>
        <p:nvSpPr>
          <p:cNvPr id="97" name="Cloud Callout 96">
            <a:extLst>
              <a:ext uri="{FF2B5EF4-FFF2-40B4-BE49-F238E27FC236}">
                <a16:creationId xmlns:a16="http://schemas.microsoft.com/office/drawing/2014/main" id="{12C9F89A-0661-C320-EC53-5E408C23273C}"/>
              </a:ext>
            </a:extLst>
          </p:cNvPr>
          <p:cNvSpPr/>
          <p:nvPr/>
        </p:nvSpPr>
        <p:spPr>
          <a:xfrm>
            <a:off x="8487437" y="-180165"/>
            <a:ext cx="2589593" cy="1325563"/>
          </a:xfrm>
          <a:prstGeom prst="cloudCallout">
            <a:avLst>
              <a:gd name="adj1" fmla="val -65725"/>
              <a:gd name="adj2" fmla="val 6357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It’s lonely in here...</a:t>
            </a:r>
          </a:p>
        </p:txBody>
      </p:sp>
    </p:spTree>
    <p:extLst>
      <p:ext uri="{BB962C8B-B14F-4D97-AF65-F5344CB8AC3E}">
        <p14:creationId xmlns:p14="http://schemas.microsoft.com/office/powerpoint/2010/main" val="20792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9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7072-49C7-F7C7-BC5D-3423F172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CBC4-25F3-EF24-E047-CD99303C6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Let’s make some assumptions about the world!</a:t>
            </a:r>
            <a:endParaRPr lang="en-US" dirty="0"/>
          </a:p>
          <a:p>
            <a:r>
              <a:rPr lang="en-US" dirty="0"/>
              <a:t>Propensity scores (if time)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Doing prediction helps us understand causality!</a:t>
            </a:r>
          </a:p>
        </p:txBody>
      </p:sp>
    </p:spTree>
    <p:extLst>
      <p:ext uri="{BB962C8B-B14F-4D97-AF65-F5344CB8AC3E}">
        <p14:creationId xmlns:p14="http://schemas.microsoft.com/office/powerpoint/2010/main" val="181596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57E7-4989-0A4C-2BE6-367948E1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049F-005A-1ED2-5DE3-992F37DC8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4351338"/>
          </a:xfrm>
        </p:spPr>
        <p:txBody>
          <a:bodyPr/>
          <a:lstStyle/>
          <a:p>
            <a:r>
              <a:rPr lang="en-US" dirty="0"/>
              <a:t>Please take candy!</a:t>
            </a:r>
          </a:p>
          <a:p>
            <a:r>
              <a:rPr lang="en-US" dirty="0"/>
              <a:t>HW4 out now!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Due in a week!</a:t>
            </a:r>
          </a:p>
          <a:p>
            <a:r>
              <a:rPr lang="en-US" dirty="0"/>
              <a:t>Project-thinking-time will start soon!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See syllabus (on Blackboard) for some info about the project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By next week we’ll release more information, project suggestions, </a:t>
            </a:r>
            <a:r>
              <a:rPr lang="en-US" dirty="0" err="1">
                <a:solidFill>
                  <a:schemeClr val="accent1"/>
                </a:solidFill>
              </a:rPr>
              <a:t>etc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encourage you to collaborate in groups (up to 4) on the project!</a:t>
            </a:r>
          </a:p>
        </p:txBody>
      </p:sp>
    </p:spTree>
    <p:extLst>
      <p:ext uri="{BB962C8B-B14F-4D97-AF65-F5344CB8AC3E}">
        <p14:creationId xmlns:p14="http://schemas.microsoft.com/office/powerpoint/2010/main" val="9286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7CA8-61BA-12E9-A148-5178A9CB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sz="8800" dirty="0"/>
              <a:t>Regression!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A60B6-0E1D-122D-2876-6278F8C58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6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B0EA-CDF8-122F-D838-E7092539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But first, </a:t>
            </a:r>
            <a:r>
              <a:rPr lang="en-US" dirty="0"/>
              <a:t>Linear Models!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0E2EF-AFD4-7FEE-90ED-092E0C2C0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97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8A35-D170-EC39-F5EF-45D66DF9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Suppose that </a:t>
            </a:r>
            <a:br>
              <a:rPr lang="en-US" dirty="0"/>
            </a:br>
            <a:r>
              <a:rPr lang="en-US" sz="6000" dirty="0"/>
              <a:t>the world is completely unstructured</a:t>
            </a:r>
            <a:endParaRPr lang="en-US" dirty="0"/>
          </a:p>
        </p:txBody>
      </p:sp>
      <p:pic>
        <p:nvPicPr>
          <p:cNvPr id="4" name="Picture 4" descr="Jigsaw Puzzle Pieces Stock Photo - Download Image Now - Jigsaw Piece, Heap,  Stack - iStock">
            <a:extLst>
              <a:ext uri="{FF2B5EF4-FFF2-40B4-BE49-F238E27FC236}">
                <a16:creationId xmlns:a16="http://schemas.microsoft.com/office/drawing/2014/main" id="{8421A29C-64FC-6CA0-5714-7966AA7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9987">
            <a:off x="6096000" y="2825750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5BE54A-BDE1-16CE-2A9B-A4E429D0A07E}"/>
              </a:ext>
            </a:extLst>
          </p:cNvPr>
          <p:cNvGrpSpPr/>
          <p:nvPr/>
        </p:nvGrpSpPr>
        <p:grpSpPr>
          <a:xfrm>
            <a:off x="1149351" y="1690689"/>
            <a:ext cx="6294437" cy="4621211"/>
            <a:chOff x="1149351" y="1690689"/>
            <a:chExt cx="6294437" cy="4621211"/>
          </a:xfrm>
        </p:grpSpPr>
        <p:pic>
          <p:nvPicPr>
            <p:cNvPr id="5" name="Picture 4" descr="Cute Simple Halloween Ghosts - Free Clip Art | Halloween ghosts, Cute  halloween, Cute ghost">
              <a:extLst>
                <a:ext uri="{FF2B5EF4-FFF2-40B4-BE49-F238E27FC236}">
                  <a16:creationId xmlns:a16="http://schemas.microsoft.com/office/drawing/2014/main" id="{A95A3775-381F-53F4-FCFC-F7C50557C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351" y="3649264"/>
              <a:ext cx="3175440" cy="266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9D9318B2-61D2-DC8C-A8CA-D5059A135C06}"/>
                </a:ext>
              </a:extLst>
            </p:cNvPr>
            <p:cNvSpPr/>
            <p:nvPr/>
          </p:nvSpPr>
          <p:spPr>
            <a:xfrm>
              <a:off x="2214563" y="1690689"/>
              <a:ext cx="4600575" cy="1135062"/>
            </a:xfrm>
            <a:prstGeom prst="wedgeRoundRectCallout">
              <a:avLst>
                <a:gd name="adj1" fmla="val -48162"/>
                <a:gd name="adj2" fmla="val 119143"/>
                <a:gd name="adj3" fmla="val 16667"/>
              </a:avLst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There are no patterns to anything!</a:t>
              </a:r>
            </a:p>
          </p:txBody>
        </p:sp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40876DD6-B0C2-C84A-1BF8-0B5B26A64E13}"/>
                </a:ext>
              </a:extLst>
            </p:cNvPr>
            <p:cNvSpPr/>
            <p:nvPr/>
          </p:nvSpPr>
          <p:spPr>
            <a:xfrm>
              <a:off x="3795712" y="2965449"/>
              <a:ext cx="3648076" cy="835026"/>
            </a:xfrm>
            <a:prstGeom prst="wedgeRoundRectCallout">
              <a:avLst>
                <a:gd name="adj1" fmla="val -45990"/>
                <a:gd name="adj2" fmla="val 136842"/>
                <a:gd name="adj3" fmla="val 16667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Terrifying!</a:t>
              </a:r>
            </a:p>
            <a:p>
              <a:pPr algn="ctr"/>
              <a:r>
                <a:rPr lang="en-US" sz="2400" b="1" dirty="0" err="1"/>
                <a:t>OooOOOooOOoHhhOO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3517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8A35-D170-EC39-F5EF-45D66DF9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Suppose that </a:t>
            </a:r>
            <a:br>
              <a:rPr lang="en-US" dirty="0"/>
            </a:br>
            <a:r>
              <a:rPr lang="en-US" sz="6000" dirty="0"/>
              <a:t>the world is completely unstructured</a:t>
            </a:r>
            <a:endParaRPr lang="en-US" dirty="0"/>
          </a:p>
        </p:txBody>
      </p:sp>
      <p:pic>
        <p:nvPicPr>
          <p:cNvPr id="4" name="Picture 4" descr="Jigsaw Puzzle Pieces Stock Photo - Download Image Now - Jigsaw Piece, Heap,  Stack - iStock">
            <a:extLst>
              <a:ext uri="{FF2B5EF4-FFF2-40B4-BE49-F238E27FC236}">
                <a16:creationId xmlns:a16="http://schemas.microsoft.com/office/drawing/2014/main" id="{8421A29C-64FC-6CA0-5714-7966AA7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9987">
            <a:off x="6096000" y="2825750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8111F-B6D9-576A-F24A-0BD8E1D167BE}"/>
              </a:ext>
            </a:extLst>
          </p:cNvPr>
          <p:cNvSpPr txBox="1"/>
          <p:nvPr/>
        </p:nvSpPr>
        <p:spPr>
          <a:xfrm>
            <a:off x="957263" y="2335046"/>
            <a:ext cx="7029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Then we have no hope of solving our “too many boxes”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Everyone is unique, and we can’t infer anything about anyone from anybody else!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AB4134-E8FE-0DCB-27AD-CC784BFC039B}"/>
              </a:ext>
            </a:extLst>
          </p:cNvPr>
          <p:cNvGrpSpPr/>
          <p:nvPr/>
        </p:nvGrpSpPr>
        <p:grpSpPr>
          <a:xfrm>
            <a:off x="1647718" y="4057929"/>
            <a:ext cx="4448282" cy="2800071"/>
            <a:chOff x="1647718" y="4057929"/>
            <a:chExt cx="4448282" cy="28000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5B1FB0-FD7F-5AD0-C0EC-522AFD8CC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7718" y="4057929"/>
              <a:ext cx="1854485" cy="2800071"/>
            </a:xfrm>
            <a:prstGeom prst="rect">
              <a:avLst/>
            </a:prstGeom>
          </p:spPr>
        </p:pic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F892992E-839E-C51D-52CB-C1D9193B0A53}"/>
                </a:ext>
              </a:extLst>
            </p:cNvPr>
            <p:cNvSpPr/>
            <p:nvPr/>
          </p:nvSpPr>
          <p:spPr>
            <a:xfrm>
              <a:off x="3929061" y="4244895"/>
              <a:ext cx="2166939" cy="1520795"/>
            </a:xfrm>
            <a:prstGeom prst="wedgeRoundRectCallout">
              <a:avLst>
                <a:gd name="adj1" fmla="val -89696"/>
                <a:gd name="adj2" fmla="val -702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You don’t know me, man!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53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9F2E149-215E-4F00-BBCA-8B83EF66B1BE}"/>
              </a:ext>
            </a:extLst>
          </p:cNvPr>
          <p:cNvGrpSpPr/>
          <p:nvPr/>
        </p:nvGrpSpPr>
        <p:grpSpPr>
          <a:xfrm>
            <a:off x="9858369" y="4465706"/>
            <a:ext cx="2488715" cy="2540829"/>
            <a:chOff x="9858369" y="4465706"/>
            <a:chExt cx="2488715" cy="2540829"/>
          </a:xfrm>
        </p:grpSpPr>
        <p:pic>
          <p:nvPicPr>
            <p:cNvPr id="14" name="Picture 4" descr="Jigsaw Puzzle Pieces Stock Photo - Download Image Now - Jigsaw Piece, Heap,  Stack - iStock">
              <a:extLst>
                <a:ext uri="{FF2B5EF4-FFF2-40B4-BE49-F238E27FC236}">
                  <a16:creationId xmlns:a16="http://schemas.microsoft.com/office/drawing/2014/main" id="{79830A73-DFCE-BC5F-5DB3-6B8CED3DC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09987">
              <a:off x="9858369" y="5347392"/>
              <a:ext cx="2488715" cy="1659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008956-E866-D15C-E7CC-B5BB275604B2}"/>
                </a:ext>
              </a:extLst>
            </p:cNvPr>
            <p:cNvSpPr txBox="1"/>
            <p:nvPr/>
          </p:nvSpPr>
          <p:spPr>
            <a:xfrm>
              <a:off x="10421873" y="4465706"/>
              <a:ext cx="17595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</a:rPr>
                <a:t>“Chaos!  We can’t do anything!”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A5CDC2-C3F2-4A44-7B7E-97607340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66" y="82032"/>
            <a:ext cx="10515600" cy="1325563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407A3-4419-CFBE-13D3-47B8C344A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944" y="1414582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model</a:t>
            </a:r>
            <a:r>
              <a:rPr lang="en-US" dirty="0"/>
              <a:t> is a description of how (an aspect of) the world works.</a:t>
            </a:r>
          </a:p>
          <a:p>
            <a:r>
              <a:rPr lang="en-US" dirty="0"/>
              <a:t>It imposes assumptions about structure in the world.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“In my model of the world, if A and B have similar observable characteristics, they will likely have similar outcomes in the future.”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“In my model of the world, everyone has full information and acts rationally.”</a:t>
            </a:r>
          </a:p>
          <a:p>
            <a:r>
              <a:rPr lang="en-US" dirty="0"/>
              <a:t>“All models are wrong, but some are useful.” </a:t>
            </a:r>
            <a:r>
              <a:rPr lang="en-US" sz="2000" i="1" dirty="0"/>
              <a:t>–George Box</a:t>
            </a:r>
            <a:endParaRPr lang="en-US" i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6A9223-BF7B-D846-E13E-30B8680B564F}"/>
              </a:ext>
            </a:extLst>
          </p:cNvPr>
          <p:cNvGrpSpPr/>
          <p:nvPr/>
        </p:nvGrpSpPr>
        <p:grpSpPr>
          <a:xfrm>
            <a:off x="1631155" y="5457391"/>
            <a:ext cx="8379622" cy="842962"/>
            <a:chOff x="607218" y="5468938"/>
            <a:chExt cx="10977563" cy="842962"/>
          </a:xfrm>
        </p:grpSpPr>
        <p:sp>
          <p:nvSpPr>
            <p:cNvPr id="4" name="Left-Right Arrow 3">
              <a:extLst>
                <a:ext uri="{FF2B5EF4-FFF2-40B4-BE49-F238E27FC236}">
                  <a16:creationId xmlns:a16="http://schemas.microsoft.com/office/drawing/2014/main" id="{9D6682D2-0DCF-CD42-503C-596343C94B54}"/>
                </a:ext>
              </a:extLst>
            </p:cNvPr>
            <p:cNvSpPr/>
            <p:nvPr/>
          </p:nvSpPr>
          <p:spPr>
            <a:xfrm>
              <a:off x="607218" y="5468938"/>
              <a:ext cx="10977563" cy="84296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D7C45F-81C2-E2DD-A24E-1686706225F5}"/>
                </a:ext>
              </a:extLst>
            </p:cNvPr>
            <p:cNvSpPr txBox="1"/>
            <p:nvPr/>
          </p:nvSpPr>
          <p:spPr>
            <a:xfrm>
              <a:off x="1157287" y="5705753"/>
              <a:ext cx="225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Simple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737A04-6445-6EF3-2A90-B5B9D0F4C946}"/>
                </a:ext>
              </a:extLst>
            </p:cNvPr>
            <p:cNvSpPr txBox="1"/>
            <p:nvPr/>
          </p:nvSpPr>
          <p:spPr>
            <a:xfrm>
              <a:off x="8777290" y="5690434"/>
              <a:ext cx="2257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Complex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B73FB8-97F1-E9A6-DB8B-1F696F5ED836}"/>
              </a:ext>
            </a:extLst>
          </p:cNvPr>
          <p:cNvSpPr txBox="1"/>
          <p:nvPr/>
        </p:nvSpPr>
        <p:spPr>
          <a:xfrm>
            <a:off x="2219082" y="4512969"/>
            <a:ext cx="153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Linear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70C17-787F-6995-03F6-5BC84C6C9FED}"/>
              </a:ext>
            </a:extLst>
          </p:cNvPr>
          <p:cNvSpPr txBox="1"/>
          <p:nvPr/>
        </p:nvSpPr>
        <p:spPr>
          <a:xfrm>
            <a:off x="8168450" y="4205806"/>
            <a:ext cx="204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Deep neural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BC8BE-C3E8-6FF0-DC8B-E01E07C8A823}"/>
              </a:ext>
            </a:extLst>
          </p:cNvPr>
          <p:cNvSpPr txBox="1"/>
          <p:nvPr/>
        </p:nvSpPr>
        <p:spPr>
          <a:xfrm>
            <a:off x="3576396" y="4097470"/>
            <a:ext cx="1759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Low-degree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12D4E-0309-9E1B-5FF1-6B16A9EA3A57}"/>
              </a:ext>
            </a:extLst>
          </p:cNvPr>
          <p:cNvSpPr txBox="1"/>
          <p:nvPr/>
        </p:nvSpPr>
        <p:spPr>
          <a:xfrm>
            <a:off x="5321882" y="4612421"/>
            <a:ext cx="204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Sparse/Low-rank models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C594E4-44C1-071D-E252-8B9DA88322AC}"/>
              </a:ext>
            </a:extLst>
          </p:cNvPr>
          <p:cNvGrpSpPr/>
          <p:nvPr/>
        </p:nvGrpSpPr>
        <p:grpSpPr>
          <a:xfrm>
            <a:off x="-111380" y="4569107"/>
            <a:ext cx="2002969" cy="1892058"/>
            <a:chOff x="-111380" y="4569107"/>
            <a:chExt cx="2002969" cy="189205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8FF4DE2-9FFA-8012-3E9F-3E3F636F76F4}"/>
                </a:ext>
              </a:extLst>
            </p:cNvPr>
            <p:cNvSpPr/>
            <p:nvPr/>
          </p:nvSpPr>
          <p:spPr>
            <a:xfrm>
              <a:off x="190713" y="5470296"/>
              <a:ext cx="1423102" cy="99086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glow rad="225871">
                <a:schemeClr val="bg2">
                  <a:lumMod val="5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urier" pitchFamily="2" charset="0"/>
                </a:rPr>
                <a:t>Universe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50568D-177C-3B9E-2B39-30D5FFCFB280}"/>
                </a:ext>
              </a:extLst>
            </p:cNvPr>
            <p:cNvSpPr txBox="1"/>
            <p:nvPr/>
          </p:nvSpPr>
          <p:spPr>
            <a:xfrm>
              <a:off x="-111380" y="4569107"/>
              <a:ext cx="20029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</a:rPr>
                <a:t>“The universe is a uniform void.”</a:t>
              </a:r>
            </a:p>
          </p:txBody>
        </p:sp>
      </p:grpSp>
      <p:sp>
        <p:nvSpPr>
          <p:cNvPr id="17" name="Up Arrow 16">
            <a:extLst>
              <a:ext uri="{FF2B5EF4-FFF2-40B4-BE49-F238E27FC236}">
                <a16:creationId xmlns:a16="http://schemas.microsoft.com/office/drawing/2014/main" id="{54932852-3998-400C-8D20-1EAE91F1A19E}"/>
              </a:ext>
            </a:extLst>
          </p:cNvPr>
          <p:cNvSpPr/>
          <p:nvPr/>
        </p:nvSpPr>
        <p:spPr>
          <a:xfrm rot="7601679">
            <a:off x="1768114" y="3952146"/>
            <a:ext cx="565861" cy="110013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0F9392-A4A2-80A5-E8FC-151301F933F8}"/>
              </a:ext>
            </a:extLst>
          </p:cNvPr>
          <p:cNvSpPr txBox="1"/>
          <p:nvPr/>
        </p:nvSpPr>
        <p:spPr>
          <a:xfrm>
            <a:off x="7575305" y="4320890"/>
            <a:ext cx="100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...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0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7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A924-DE64-A232-AC15-C9C48BC8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  <a:br>
              <a:rPr lang="en-US" dirty="0"/>
            </a:br>
            <a:r>
              <a:rPr lang="en-US" sz="2800" dirty="0"/>
              <a:t>Definition by (our usual)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6D30-9C5A-FDA9-87DA-7FE71C03B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Model: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Our </a:t>
                </a:r>
                <a:r>
                  <a:rPr lang="en-US" b="1" dirty="0"/>
                  <a:t>modelling assumption </a:t>
                </a:r>
                <a:r>
                  <a:rPr lang="en-US" dirty="0"/>
                  <a:t>is that there are </a:t>
                </a:r>
                <a:r>
                  <a:rPr lang="en-US" i="1" dirty="0"/>
                  <a:t>some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so that the above is (approximately) true.</a:t>
                </a:r>
              </a:p>
              <a:p>
                <a:endParaRPr lang="en-US" dirty="0"/>
              </a:p>
              <a:p>
                <a:r>
                  <a:rPr lang="en-US" dirty="0"/>
                  <a:t>We don’t (yet) know what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are.</a:t>
                </a:r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6D30-9C5A-FDA9-87DA-7FE71C03B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CA1FC99-3E38-2655-7C61-23B446D506A0}"/>
              </a:ext>
            </a:extLst>
          </p:cNvPr>
          <p:cNvGrpSpPr/>
          <p:nvPr/>
        </p:nvGrpSpPr>
        <p:grpSpPr>
          <a:xfrm>
            <a:off x="3514173" y="1594096"/>
            <a:ext cx="4957222" cy="713027"/>
            <a:chOff x="3514173" y="1594096"/>
            <a:chExt cx="4957222" cy="713027"/>
          </a:xfrm>
        </p:grpSpPr>
        <p:pic>
          <p:nvPicPr>
            <p:cNvPr id="4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4DEF12BE-2BA6-70BD-4F03-15AE85283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6906" y="1825625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C5E7B220-A37B-2FAD-6FC8-4D4ED7AAE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6509" y="1690688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1B66D46B-154B-AD0E-8B1F-F9034370E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3514173" y="1594096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584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FB4E-0F52-78C7-662A-4966073A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make this assumption?</a:t>
            </a:r>
            <a:br>
              <a:rPr lang="en-US" dirty="0"/>
            </a:br>
            <a:r>
              <a:rPr lang="en-US" sz="2800" dirty="0"/>
              <a:t>Intuitively, what does it mean?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7E477-F29D-F3F6-4BC1-02DD80D61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14699"/>
                <a:ext cx="10515600" cy="2862263"/>
              </a:xfrm>
            </p:spPr>
            <p:txBody>
              <a:bodyPr/>
              <a:lstStyle/>
              <a:p>
                <a:r>
                  <a:rPr lang="en-US" dirty="0"/>
                  <a:t>This model implies: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goes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Returns to college!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goes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Returns to Halloween costume!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both go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In particular, the effects don’t interact in a funny way.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7E477-F29D-F3F6-4BC1-02DD80D61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14699"/>
                <a:ext cx="10515600" cy="2862263"/>
              </a:xfrm>
              <a:blipFill>
                <a:blip r:embed="rId2"/>
                <a:stretch>
                  <a:fillRect l="-1086" t="-3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82E64-BF97-23FF-3303-DF0C636797D2}"/>
                  </a:ext>
                </a:extLst>
              </p:cNvPr>
              <p:cNvSpPr txBox="1"/>
              <p:nvPr/>
            </p:nvSpPr>
            <p:spPr>
              <a:xfrm>
                <a:off x="2874169" y="2261627"/>
                <a:ext cx="6100762" cy="823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82E64-BF97-23FF-3303-DF0C6367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169" y="2261627"/>
                <a:ext cx="6100762" cy="823944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5455038D-54FF-9651-A62F-C27229A1E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12" y="1939394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76A2CEC0-1ED7-FD40-4817-BAD502B7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09" y="1772577"/>
            <a:ext cx="534886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ney Stack | Totally Accurate BattleGrounds Wiki | Fandom">
            <a:extLst>
              <a:ext uri="{FF2B5EF4-FFF2-40B4-BE49-F238E27FC236}">
                <a16:creationId xmlns:a16="http://schemas.microsoft.com/office/drawing/2014/main" id="{0AE0B073-A558-0A45-46C6-AB64ACA7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6769">
            <a:off x="3244111" y="1740423"/>
            <a:ext cx="716545" cy="7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FB4E-0F52-78C7-662A-4966073A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make this assumption?</a:t>
            </a:r>
            <a:br>
              <a:rPr lang="en-US" dirty="0"/>
            </a:br>
            <a:r>
              <a:rPr lang="en-US" sz="2800" dirty="0"/>
              <a:t>Intuitively, what does it mean?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7E477-F29D-F3F6-4BC1-02DD80D61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14699"/>
                <a:ext cx="10515600" cy="2862263"/>
              </a:xfrm>
            </p:spPr>
            <p:txBody>
              <a:bodyPr/>
              <a:lstStyle/>
              <a:p>
                <a:r>
                  <a:rPr lang="en-US" dirty="0"/>
                  <a:t>This model implies: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goes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Returns to college!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goes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Returns to Halloween costume!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both go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In particular, the effects don’t interact in a funny way.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7E477-F29D-F3F6-4BC1-02DD80D61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14699"/>
                <a:ext cx="10515600" cy="2862263"/>
              </a:xfrm>
              <a:blipFill>
                <a:blip r:embed="rId2"/>
                <a:stretch>
                  <a:fillRect l="-1086" t="-3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82E64-BF97-23FF-3303-DF0C636797D2}"/>
                  </a:ext>
                </a:extLst>
              </p:cNvPr>
              <p:cNvSpPr txBox="1"/>
              <p:nvPr/>
            </p:nvSpPr>
            <p:spPr>
              <a:xfrm>
                <a:off x="2874169" y="2261627"/>
                <a:ext cx="6100762" cy="823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82E64-BF97-23FF-3303-DF0C6367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169" y="2261627"/>
                <a:ext cx="6100762" cy="823944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5455038D-54FF-9651-A62F-C27229A1E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12" y="1939394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76A2CEC0-1ED7-FD40-4817-BAD502B7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09" y="1772577"/>
            <a:ext cx="534886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ney Stack | Totally Accurate BattleGrounds Wiki | Fandom">
            <a:extLst>
              <a:ext uri="{FF2B5EF4-FFF2-40B4-BE49-F238E27FC236}">
                <a16:creationId xmlns:a16="http://schemas.microsoft.com/office/drawing/2014/main" id="{0AE0B073-A558-0A45-46C6-AB64ACA7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6769">
            <a:off x="3244111" y="1740423"/>
            <a:ext cx="716545" cy="7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5B09AC-E1A3-E61F-1796-1EA5094CC4EB}"/>
                  </a:ext>
                </a:extLst>
              </p:cNvPr>
              <p:cNvSpPr txBox="1"/>
              <p:nvPr/>
            </p:nvSpPr>
            <p:spPr>
              <a:xfrm>
                <a:off x="8768951" y="2331403"/>
                <a:ext cx="2584849" cy="69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5B09AC-E1A3-E61F-1796-1EA5094CC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51" y="2331403"/>
                <a:ext cx="2584849" cy="690895"/>
              </a:xfrm>
              <a:prstGeom prst="rect">
                <a:avLst/>
              </a:prstGeom>
              <a:blipFill>
                <a:blip r:embed="rId7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67436C-E9B3-7A49-3CEA-874C16D3205E}"/>
              </a:ext>
            </a:extLst>
          </p:cNvPr>
          <p:cNvSpPr txBox="1"/>
          <p:nvPr/>
        </p:nvSpPr>
        <p:spPr>
          <a:xfrm>
            <a:off x="8768951" y="2967335"/>
            <a:ext cx="296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Note: if we wanted to we could add an “interaction term” to our model.</a:t>
            </a:r>
          </a:p>
        </p:txBody>
      </p:sp>
    </p:spTree>
    <p:extLst>
      <p:ext uri="{BB962C8B-B14F-4D97-AF65-F5344CB8AC3E}">
        <p14:creationId xmlns:p14="http://schemas.microsoft.com/office/powerpoint/2010/main" val="1075850003"/>
      </p:ext>
    </p:extLst>
  </p:cSld>
  <p:clrMapOvr>
    <a:masterClrMapping/>
  </p:clrMapOvr>
  <p:transition spd="slow">
    <p:push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FB4E-0F52-78C7-662A-4966073A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make this assumption?</a:t>
            </a:r>
            <a:br>
              <a:rPr lang="en-US" dirty="0"/>
            </a:br>
            <a:r>
              <a:rPr lang="en-US" sz="2800" dirty="0"/>
              <a:t>Intuitively, what does it mean?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7E477-F29D-F3F6-4BC1-02DD80D61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14699"/>
                <a:ext cx="10515600" cy="3786189"/>
              </a:xfrm>
            </p:spPr>
            <p:txBody>
              <a:bodyPr/>
              <a:lstStyle/>
              <a:p>
                <a:r>
                  <a:rPr lang="en-US" dirty="0"/>
                  <a:t>This model implies: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goes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Returns to college!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goes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Returns to Halloween costume!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both go from 0 to 1,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increases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In particular, the effects don’t interact in a funny way.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the only important things in determining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7E477-F29D-F3F6-4BC1-02DD80D61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14699"/>
                <a:ext cx="10515600" cy="3786189"/>
              </a:xfrm>
              <a:blipFill>
                <a:blip r:embed="rId2"/>
                <a:stretch>
                  <a:fillRect l="-1086" t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82E64-BF97-23FF-3303-DF0C636797D2}"/>
                  </a:ext>
                </a:extLst>
              </p:cNvPr>
              <p:cNvSpPr txBox="1"/>
              <p:nvPr/>
            </p:nvSpPr>
            <p:spPr>
              <a:xfrm>
                <a:off x="2874169" y="2261627"/>
                <a:ext cx="6100762" cy="823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82E64-BF97-23FF-3303-DF0C6367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169" y="2261627"/>
                <a:ext cx="6100762" cy="823944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5455038D-54FF-9651-A62F-C27229A1E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12" y="1939394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76A2CEC0-1ED7-FD40-4817-BAD502B76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09" y="1772577"/>
            <a:ext cx="534886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ney Stack | Totally Accurate BattleGrounds Wiki | Fandom">
            <a:extLst>
              <a:ext uri="{FF2B5EF4-FFF2-40B4-BE49-F238E27FC236}">
                <a16:creationId xmlns:a16="http://schemas.microsoft.com/office/drawing/2014/main" id="{0AE0B073-A558-0A45-46C6-AB64ACA7B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6769">
            <a:off x="3244111" y="1740423"/>
            <a:ext cx="716545" cy="7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2F23FA-0C55-F8D1-B746-B7162B34ADA5}"/>
              </a:ext>
            </a:extLst>
          </p:cNvPr>
          <p:cNvSpPr txBox="1"/>
          <p:nvPr/>
        </p:nvSpPr>
        <p:spPr>
          <a:xfrm>
            <a:off x="9154006" y="4718609"/>
            <a:ext cx="2857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Even if we don’t think these are reasonable, it could still be interesting to work with this model, but we should be careful interpreting our results.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85ACB-5DA6-A846-D9F9-616F44699B3E}"/>
              </a:ext>
            </a:extLst>
          </p:cNvPr>
          <p:cNvSpPr txBox="1"/>
          <p:nvPr/>
        </p:nvSpPr>
        <p:spPr>
          <a:xfrm>
            <a:off x="7524269" y="3521205"/>
            <a:ext cx="46677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If we think these are reasonable, then maybe this </a:t>
            </a:r>
          </a:p>
          <a:p>
            <a:pPr algn="ctr"/>
            <a:r>
              <a:rPr lang="en-US" sz="2800" dirty="0">
                <a:solidFill>
                  <a:srgbClr val="7030A0"/>
                </a:solidFill>
              </a:rPr>
              <a:t>is a reasonable model.</a:t>
            </a:r>
          </a:p>
        </p:txBody>
      </p:sp>
    </p:spTree>
    <p:extLst>
      <p:ext uri="{BB962C8B-B14F-4D97-AF65-F5344CB8AC3E}">
        <p14:creationId xmlns:p14="http://schemas.microsoft.com/office/powerpoint/2010/main" val="15637658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B0EA-CDF8-122F-D838-E7092539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Okay now, </a:t>
            </a:r>
            <a:r>
              <a:rPr lang="en-US" dirty="0"/>
              <a:t>Regression!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0E2EF-AFD4-7FEE-90ED-092E0C2C0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Aka, “Fitting a linear model.”</a:t>
            </a:r>
          </a:p>
        </p:txBody>
      </p:sp>
    </p:spTree>
    <p:extLst>
      <p:ext uri="{BB962C8B-B14F-4D97-AF65-F5344CB8AC3E}">
        <p14:creationId xmlns:p14="http://schemas.microsoft.com/office/powerpoint/2010/main" val="250879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5F20-47FB-A616-E3F4-9AF16A37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40EE3-543A-3FB9-AC0B-057A022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r>
              <a:rPr lang="en-US" dirty="0"/>
              <a:t>Matching Estimators and “Controlling” for Variables</a:t>
            </a:r>
          </a:p>
          <a:p>
            <a:r>
              <a:rPr lang="en-US" dirty="0"/>
              <a:t>Linear Models</a:t>
            </a:r>
          </a:p>
          <a:p>
            <a:r>
              <a:rPr lang="en-US" dirty="0"/>
              <a:t>Regression and Interpretation</a:t>
            </a:r>
          </a:p>
          <a:p>
            <a:r>
              <a:rPr lang="en-US" dirty="0"/>
              <a:t>Propensity Scores (if time)</a:t>
            </a:r>
          </a:p>
        </p:txBody>
      </p:sp>
      <p:pic>
        <p:nvPicPr>
          <p:cNvPr id="4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1ECED992-42D2-5EC8-F731-5990E42A8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13" y="4432700"/>
            <a:ext cx="1933575" cy="18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091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A70E-10B0-88AB-BE26-B139D3C2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we have a reasonable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18DA30-89C8-1524-F6CE-7E3AA0AB7F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72430"/>
                <a:ext cx="10515600" cy="2404532"/>
              </a:xfrm>
            </p:spPr>
            <p:txBody>
              <a:bodyPr/>
              <a:lstStyle/>
              <a:p>
                <a:r>
                  <a:rPr lang="en-US" b="1" dirty="0"/>
                  <a:t>Regression</a:t>
                </a:r>
                <a:r>
                  <a:rPr lang="en-US" dirty="0"/>
                  <a:t>: one way to find the “best”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given some data.</a:t>
                </a:r>
              </a:p>
              <a:p>
                <a:endParaRPr lang="en-US" dirty="0"/>
              </a:p>
              <a:p>
                <a:r>
                  <a:rPr lang="en-US" dirty="0"/>
                  <a:t>We refer to this as “fitting the model” or “estimating the model.”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18DA30-89C8-1524-F6CE-7E3AA0AB7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72430"/>
                <a:ext cx="10515600" cy="2404532"/>
              </a:xfrm>
              <a:blipFill>
                <a:blip r:embed="rId2"/>
                <a:stretch>
                  <a:fillRect l="-1086" t="-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1F273F-5007-43DA-0CE7-3B6C86AA7844}"/>
                  </a:ext>
                </a:extLst>
              </p:cNvPr>
              <p:cNvSpPr txBox="1"/>
              <p:nvPr/>
            </p:nvSpPr>
            <p:spPr>
              <a:xfrm>
                <a:off x="2874169" y="2261627"/>
                <a:ext cx="6100762" cy="823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1F273F-5007-43DA-0CE7-3B6C86AA7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169" y="2261627"/>
                <a:ext cx="6100762" cy="823944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17E79EA5-1A76-51EB-0791-AE8B5708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12" y="1939394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C01A1ECD-AF20-AAA8-D418-4EA7F37D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09" y="1772577"/>
            <a:ext cx="534886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oney Stack | Totally Accurate BattleGrounds Wiki | Fandom">
            <a:extLst>
              <a:ext uri="{FF2B5EF4-FFF2-40B4-BE49-F238E27FC236}">
                <a16:creationId xmlns:a16="http://schemas.microsoft.com/office/drawing/2014/main" id="{6717F500-8300-9A1E-1C68-2AB7F26E7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6769">
            <a:off x="3244111" y="1740423"/>
            <a:ext cx="716545" cy="7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8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3B96-69A9-6D66-3989-894D8234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Example: </a:t>
            </a:r>
            <a:br>
              <a:rPr lang="en-US" dirty="0"/>
            </a:br>
            <a:r>
              <a:rPr lang="en-US" dirty="0"/>
              <a:t>You do regression!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A4E93-6561-6DDA-2EBF-7ED8F9057F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44034" cy="4351338"/>
              </a:xfrm>
            </p:spPr>
            <p:txBody>
              <a:bodyPr/>
              <a:lstStyle/>
              <a:p>
                <a:r>
                  <a:rPr lang="en-US" dirty="0"/>
                  <a:t>What are the “best”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Hint: you can do it by staring, don’t do anything fancy.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A4E93-6561-6DDA-2EBF-7ED8F9057F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44034" cy="4351338"/>
              </a:xfrm>
              <a:blipFill>
                <a:blip r:embed="rId2"/>
                <a:stretch>
                  <a:fillRect l="-230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1E32A13-961F-9159-461B-A9CC67C71CD7}"/>
              </a:ext>
            </a:extLst>
          </p:cNvPr>
          <p:cNvGrpSpPr/>
          <p:nvPr/>
        </p:nvGrpSpPr>
        <p:grpSpPr>
          <a:xfrm>
            <a:off x="6906422" y="1366263"/>
            <a:ext cx="5103018" cy="1162450"/>
            <a:chOff x="5660231" y="1683273"/>
            <a:chExt cx="6100762" cy="1212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/>
                <p:nvPr/>
              </p:nvSpPr>
              <p:spPr>
                <a:xfrm>
                  <a:off x="5660231" y="2204477"/>
                  <a:ext cx="6100762" cy="6908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231" y="2204477"/>
                  <a:ext cx="6100762" cy="690895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2D3BD1C0-3016-A1CC-D44B-2DBA3A08E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674" y="1882244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DFBC9448-0090-933A-08A6-53E0835E8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2571" y="1715427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03DA9587-1808-21B5-7971-37CDE100A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6030173" y="1683273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473524"/>
                  </p:ext>
                </p:extLst>
              </p:nvPr>
            </p:nvGraphicFramePr>
            <p:xfrm>
              <a:off x="7273917" y="3231801"/>
              <a:ext cx="4368029" cy="333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473524"/>
                  </p:ext>
                </p:extLst>
              </p:nvPr>
            </p:nvGraphicFramePr>
            <p:xfrm>
              <a:off x="7273917" y="3231801"/>
              <a:ext cx="4368029" cy="333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1887" r="-622917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" t="-1887" r="-211458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1176" t="-1887" r="-99020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48485" t="-1887" r="-2020" b="-4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91E63B0-708D-510B-FFD4-9089D2C60E95}"/>
              </a:ext>
            </a:extLst>
          </p:cNvPr>
          <p:cNvSpPr txBox="1"/>
          <p:nvPr/>
        </p:nvSpPr>
        <p:spPr>
          <a:xfrm>
            <a:off x="6906422" y="793698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Model: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F30FD-BE00-B1BF-11CE-EB8E293521D4}"/>
              </a:ext>
            </a:extLst>
          </p:cNvPr>
          <p:cNvSpPr txBox="1"/>
          <p:nvPr/>
        </p:nvSpPr>
        <p:spPr>
          <a:xfrm>
            <a:off x="6906421" y="2631806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309FB3-6A9E-1249-D5EF-F4A7C2B641DA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55459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Answer:</a:t>
                </a:r>
                <a:endParaRPr lang="en-US" sz="2800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Why?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This matches the data + model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Nothing else matches the data + model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309FB3-6A9E-1249-D5EF-F4A7C2B64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5545946" cy="2492990"/>
              </a:xfrm>
              <a:prstGeom prst="rect">
                <a:avLst/>
              </a:prstGeom>
              <a:blipFill>
                <a:blip r:embed="rId8"/>
                <a:stretch>
                  <a:fillRect l="-2059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1528748-678B-F0E8-1FB3-DE6D3C6AE172}"/>
              </a:ext>
            </a:extLst>
          </p:cNvPr>
          <p:cNvSpPr/>
          <p:nvPr/>
        </p:nvSpPr>
        <p:spPr>
          <a:xfrm>
            <a:off x="6757988" y="5921990"/>
            <a:ext cx="5434012" cy="117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3B96-69A9-6D66-3989-894D8234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Example: </a:t>
            </a:r>
            <a:br>
              <a:rPr lang="en-US" dirty="0"/>
            </a:br>
            <a:r>
              <a:rPr lang="en-US" dirty="0"/>
              <a:t>You do regression!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A4E93-6561-6DDA-2EBF-7ED8F9057F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44034" cy="4351338"/>
              </a:xfrm>
            </p:spPr>
            <p:txBody>
              <a:bodyPr/>
              <a:lstStyle/>
              <a:p>
                <a:r>
                  <a:rPr lang="en-US" dirty="0"/>
                  <a:t>What are the “best”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Hint: you can do it by staring, don’t do anything fancy.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A4E93-6561-6DDA-2EBF-7ED8F9057F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44034" cy="4351338"/>
              </a:xfrm>
              <a:blipFill>
                <a:blip r:embed="rId2"/>
                <a:stretch>
                  <a:fillRect l="-230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1E32A13-961F-9159-461B-A9CC67C71CD7}"/>
              </a:ext>
            </a:extLst>
          </p:cNvPr>
          <p:cNvGrpSpPr/>
          <p:nvPr/>
        </p:nvGrpSpPr>
        <p:grpSpPr>
          <a:xfrm>
            <a:off x="6906422" y="1366263"/>
            <a:ext cx="5103018" cy="1190750"/>
            <a:chOff x="5660231" y="1683273"/>
            <a:chExt cx="6100762" cy="1241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/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2D3BD1C0-3016-A1CC-D44B-2DBA3A08E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674" y="1882244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DFBC9448-0090-933A-08A6-53E0835E8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2571" y="1715427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03DA9587-1808-21B5-7971-37CDE100A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6030173" y="1683273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3849691"/>
                  </p:ext>
                </p:extLst>
              </p:nvPr>
            </p:nvGraphicFramePr>
            <p:xfrm>
              <a:off x="7273917" y="3231801"/>
              <a:ext cx="4368029" cy="333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3849691"/>
                  </p:ext>
                </p:extLst>
              </p:nvPr>
            </p:nvGraphicFramePr>
            <p:xfrm>
              <a:off x="7273917" y="3231801"/>
              <a:ext cx="4368029" cy="333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1887" r="-622917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" t="-1887" r="-211458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1176" t="-1887" r="-99020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48485" t="-1887" r="-2020" b="-4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91E63B0-708D-510B-FFD4-9089D2C60E95}"/>
              </a:ext>
            </a:extLst>
          </p:cNvPr>
          <p:cNvSpPr txBox="1"/>
          <p:nvPr/>
        </p:nvSpPr>
        <p:spPr>
          <a:xfrm>
            <a:off x="6906422" y="793698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Model: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F30FD-BE00-B1BF-11CE-EB8E293521D4}"/>
              </a:ext>
            </a:extLst>
          </p:cNvPr>
          <p:cNvSpPr txBox="1"/>
          <p:nvPr/>
        </p:nvSpPr>
        <p:spPr>
          <a:xfrm>
            <a:off x="6906421" y="2631806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Data: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309FB3-6A9E-1249-D5EF-F4A7C2B641DA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55459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Answer:</a:t>
                </a:r>
                <a:endParaRPr lang="en-US" sz="2800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Why?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This matches the data + model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Nothing else matches the data + model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309FB3-6A9E-1249-D5EF-F4A7C2B64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5545946" cy="2492990"/>
              </a:xfrm>
              <a:prstGeom prst="rect">
                <a:avLst/>
              </a:prstGeom>
              <a:blipFill>
                <a:blip r:embed="rId8"/>
                <a:stretch>
                  <a:fillRect l="-2059" t="-3046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F5C6D5E-1FC4-43B7-4A9B-E1B768B7165B}"/>
              </a:ext>
            </a:extLst>
          </p:cNvPr>
          <p:cNvSpPr/>
          <p:nvPr/>
        </p:nvSpPr>
        <p:spPr>
          <a:xfrm>
            <a:off x="6757988" y="5921990"/>
            <a:ext cx="5434012" cy="117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2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3B96-69A9-6D66-3989-894D8234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Continued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4E93-6561-6DDA-2EBF-7ED8F905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373"/>
            <a:ext cx="4944034" cy="4494590"/>
          </a:xfrm>
        </p:spPr>
        <p:txBody>
          <a:bodyPr>
            <a:normAutofit/>
          </a:bodyPr>
          <a:lstStyle/>
          <a:p>
            <a:r>
              <a:rPr lang="en-US" dirty="0"/>
              <a:t>What is the ATE of going to college on earnings?</a:t>
            </a:r>
          </a:p>
          <a:p>
            <a:endParaRPr lang="en-US" dirty="0"/>
          </a:p>
          <a:p>
            <a:r>
              <a:rPr lang="en-US" dirty="0"/>
              <a:t>What is the ATE of dressing up for Halloween on earnings?</a:t>
            </a:r>
          </a:p>
          <a:p>
            <a:endParaRPr lang="en-US" dirty="0"/>
          </a:p>
          <a:p>
            <a:r>
              <a:rPr lang="en-US" dirty="0"/>
              <a:t>How much would you predict that someone who went to college and dressed up for Halloween?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E32A13-961F-9159-461B-A9CC67C71CD7}"/>
              </a:ext>
            </a:extLst>
          </p:cNvPr>
          <p:cNvGrpSpPr/>
          <p:nvPr/>
        </p:nvGrpSpPr>
        <p:grpSpPr>
          <a:xfrm>
            <a:off x="6906422" y="1366263"/>
            <a:ext cx="5103018" cy="1190750"/>
            <a:chOff x="5660231" y="1683273"/>
            <a:chExt cx="6100762" cy="1241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/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blipFill>
                  <a:blip r:embed="rId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2D3BD1C0-3016-A1CC-D44B-2DBA3A08E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674" y="1882244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DFBC9448-0090-933A-08A6-53E0835E8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2571" y="1715427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03DA9587-1808-21B5-7971-37CDE100A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6030173" y="1683273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9128564"/>
                  </p:ext>
                </p:extLst>
              </p:nvPr>
            </p:nvGraphicFramePr>
            <p:xfrm>
              <a:off x="7273917" y="3231801"/>
              <a:ext cx="4368029" cy="333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9128564"/>
                  </p:ext>
                </p:extLst>
              </p:nvPr>
            </p:nvGraphicFramePr>
            <p:xfrm>
              <a:off x="7273917" y="3231801"/>
              <a:ext cx="4368029" cy="333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887" r="-622917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000" t="-1887" r="-211458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1176" t="-1887" r="-99020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48485" t="-1887" r="-2020" b="-4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91E63B0-708D-510B-FFD4-9089D2C60E95}"/>
              </a:ext>
            </a:extLst>
          </p:cNvPr>
          <p:cNvSpPr txBox="1"/>
          <p:nvPr/>
        </p:nvSpPr>
        <p:spPr>
          <a:xfrm>
            <a:off x="6906422" y="793698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Model: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F30FD-BE00-B1BF-11CE-EB8E293521D4}"/>
              </a:ext>
            </a:extLst>
          </p:cNvPr>
          <p:cNvSpPr txBox="1"/>
          <p:nvPr/>
        </p:nvSpPr>
        <p:spPr>
          <a:xfrm>
            <a:off x="6906421" y="2631806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Data: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87BBE35-0AE7-1257-E8C4-BBB53BF9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7" y="4486183"/>
            <a:ext cx="739674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BDFB63-B39F-A456-7748-B78E0F4B6692}"/>
              </a:ext>
            </a:extLst>
          </p:cNvPr>
          <p:cNvGrpSpPr/>
          <p:nvPr/>
        </p:nvGrpSpPr>
        <p:grpSpPr>
          <a:xfrm>
            <a:off x="79200" y="1833882"/>
            <a:ext cx="778327" cy="654730"/>
            <a:chOff x="952502" y="3804445"/>
            <a:chExt cx="2562223" cy="21625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58ED1E-D1EA-8846-4532-0B427717CF4C}"/>
                </a:ext>
              </a:extLst>
            </p:cNvPr>
            <p:cNvSpPr/>
            <p:nvPr/>
          </p:nvSpPr>
          <p:spPr>
            <a:xfrm>
              <a:off x="2743200" y="3804445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9EC3FC-C210-7D85-6DA9-C2A51C67D7E5}"/>
                </a:ext>
              </a:extLst>
            </p:cNvPr>
            <p:cNvSpPr/>
            <p:nvPr/>
          </p:nvSpPr>
          <p:spPr>
            <a:xfrm>
              <a:off x="2743200" y="5195432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318E38-9294-00C7-7E17-C07D436ADDBD}"/>
                </a:ext>
              </a:extLst>
            </p:cNvPr>
            <p:cNvSpPr/>
            <p:nvPr/>
          </p:nvSpPr>
          <p:spPr>
            <a:xfrm>
              <a:off x="952502" y="4508841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FBEEDAD-34A5-A347-6A46-D4138191A8F9}"/>
                </a:ext>
              </a:extLst>
            </p:cNvPr>
            <p:cNvCxnSpPr>
              <a:cxnSpLocks/>
              <a:stCxn id="17" idx="7"/>
              <a:endCxn id="10" idx="2"/>
            </p:cNvCxnSpPr>
            <p:nvPr/>
          </p:nvCxnSpPr>
          <p:spPr>
            <a:xfrm flipV="1">
              <a:off x="1611040" y="4190208"/>
              <a:ext cx="1132160" cy="431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FFA169-9A69-14E8-1503-E429B69E1E0D}"/>
                </a:ext>
              </a:extLst>
            </p:cNvPr>
            <p:cNvCxnSpPr>
              <a:cxnSpLocks/>
              <a:stCxn id="17" idx="5"/>
              <a:endCxn id="16" idx="2"/>
            </p:cNvCxnSpPr>
            <p:nvPr/>
          </p:nvCxnSpPr>
          <p:spPr>
            <a:xfrm>
              <a:off x="1611039" y="5167379"/>
              <a:ext cx="1132161" cy="4138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60D530-DAE2-A82B-FD4D-5C8FA212B2FF}"/>
                </a:ext>
              </a:extLst>
            </p:cNvPr>
            <p:cNvCxnSpPr>
              <a:cxnSpLocks/>
              <a:stCxn id="10" idx="4"/>
              <a:endCxn id="16" idx="0"/>
            </p:cNvCxnSpPr>
            <p:nvPr/>
          </p:nvCxnSpPr>
          <p:spPr>
            <a:xfrm>
              <a:off x="3128963" y="4575970"/>
              <a:ext cx="0" cy="619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F10F56-9816-B43A-F940-3501B40C5A37}"/>
                  </a:ext>
                </a:extLst>
              </p:cNvPr>
              <p:cNvSpPr txBox="1"/>
              <p:nvPr/>
            </p:nvSpPr>
            <p:spPr>
              <a:xfrm>
                <a:off x="3310217" y="2211565"/>
                <a:ext cx="2514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$1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F10F56-9816-B43A-F940-3501B40C5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217" y="2211565"/>
                <a:ext cx="2514600" cy="769441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FB3BA-7E25-193A-5F36-65775A257897}"/>
                  </a:ext>
                </a:extLst>
              </p:cNvPr>
              <p:cNvSpPr txBox="1"/>
              <p:nvPr/>
            </p:nvSpPr>
            <p:spPr>
              <a:xfrm>
                <a:off x="2285361" y="5793600"/>
                <a:ext cx="2514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$12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1FB3BA-7E25-193A-5F36-65775A25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361" y="5793600"/>
                <a:ext cx="2514600" cy="769441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53EE350-4716-39C7-C925-0CAD2D1DF8AA}"/>
              </a:ext>
            </a:extLst>
          </p:cNvPr>
          <p:cNvSpPr/>
          <p:nvPr/>
        </p:nvSpPr>
        <p:spPr>
          <a:xfrm>
            <a:off x="6757988" y="5921990"/>
            <a:ext cx="5434012" cy="117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3CE64-5496-5F88-7A11-423B5D9F1259}"/>
                  </a:ext>
                </a:extLst>
              </p:cNvPr>
              <p:cNvSpPr txBox="1"/>
              <p:nvPr/>
            </p:nvSpPr>
            <p:spPr>
              <a:xfrm>
                <a:off x="4252913" y="3679064"/>
                <a:ext cx="2514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$10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3CE64-5496-5F88-7A11-423B5D9F1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913" y="3679064"/>
                <a:ext cx="2514600" cy="769441"/>
              </a:xfrm>
              <a:prstGeom prst="rect">
                <a:avLst/>
              </a:prstGeom>
              <a:blipFill>
                <a:blip r:embed="rId10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2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/>
      <p:bldP spid="22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027D8-9FCD-E1B9-EF04-14DF4173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to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BE3929-E79C-BBB3-6C05-832825EDC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1935" cy="4351338"/>
              </a:xfrm>
            </p:spPr>
            <p:txBody>
              <a:bodyPr/>
              <a:lstStyle/>
              <a:p>
                <a:r>
                  <a:rPr lang="en-US" dirty="0"/>
                  <a:t>This model essentially “controls for”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just like we did with boxes.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BE3929-E79C-BBB3-6C05-832825EDC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1935" cy="4351338"/>
              </a:xfrm>
              <a:blipFill>
                <a:blip r:embed="rId2"/>
                <a:stretch>
                  <a:fillRect l="-212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32C353C-67AB-70C6-39CC-FB773804777D}"/>
              </a:ext>
            </a:extLst>
          </p:cNvPr>
          <p:cNvGrpSpPr/>
          <p:nvPr/>
        </p:nvGrpSpPr>
        <p:grpSpPr>
          <a:xfrm>
            <a:off x="6906422" y="1366263"/>
            <a:ext cx="5103018" cy="1190750"/>
            <a:chOff x="5660231" y="1683273"/>
            <a:chExt cx="6100762" cy="1241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AE08549-BC6E-C321-994C-CF6F7D4B267C}"/>
                    </a:ext>
                  </a:extLst>
                </p:cNvPr>
                <p:cNvSpPr txBox="1"/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AE08549-BC6E-C321-994C-CF6F7D4B2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 descr="Page 12 | Mortarboard Cap Images - Free Download on Freepik">
              <a:extLst>
                <a:ext uri="{FF2B5EF4-FFF2-40B4-BE49-F238E27FC236}">
                  <a16:creationId xmlns:a16="http://schemas.microsoft.com/office/drawing/2014/main" id="{8B062BEC-DEA7-6425-52CF-34CA645F9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674" y="1882244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34BF74DA-14F1-4D8A-E9AB-97C5F9565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2571" y="1715427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7E4B747B-7974-D875-184C-043F2EE04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6030173" y="1683273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E64A2D5F-10F2-D636-57C7-39CC085F37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73917" y="3231801"/>
              <a:ext cx="4368029" cy="333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E64A2D5F-10F2-D636-57C7-39CC085F37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73917" y="3231801"/>
              <a:ext cx="4368029" cy="333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1887" r="-622917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" t="-1887" r="-211458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1176" t="-1887" r="-99020" b="-4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48485" t="-1887" r="-2020" b="-4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FFA047-4D41-8DFD-45DB-60CE4343F3ED}"/>
              </a:ext>
            </a:extLst>
          </p:cNvPr>
          <p:cNvSpPr txBox="1"/>
          <p:nvPr/>
        </p:nvSpPr>
        <p:spPr>
          <a:xfrm>
            <a:off x="6906422" y="793698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Model: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7FE30-39D5-0AEB-4EE8-E7EE83714707}"/>
              </a:ext>
            </a:extLst>
          </p:cNvPr>
          <p:cNvSpPr txBox="1"/>
          <p:nvPr/>
        </p:nvSpPr>
        <p:spPr>
          <a:xfrm>
            <a:off x="6906421" y="2631806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Data: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161BED-3680-BF48-C070-4CAF41597514}"/>
              </a:ext>
            </a:extLst>
          </p:cNvPr>
          <p:cNvSpPr/>
          <p:nvPr/>
        </p:nvSpPr>
        <p:spPr>
          <a:xfrm>
            <a:off x="6757988" y="5921990"/>
            <a:ext cx="5434012" cy="1178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F147E6-3A8B-7711-9E96-D81DB67ADFF2}"/>
              </a:ext>
            </a:extLst>
          </p:cNvPr>
          <p:cNvGrpSpPr/>
          <p:nvPr/>
        </p:nvGrpSpPr>
        <p:grpSpPr>
          <a:xfrm>
            <a:off x="1316998" y="3304588"/>
            <a:ext cx="3802689" cy="3274650"/>
            <a:chOff x="1316998" y="3304588"/>
            <a:chExt cx="3802689" cy="327465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377AC5-66C7-F9C1-4F18-46C9D361E597}"/>
                </a:ext>
              </a:extLst>
            </p:cNvPr>
            <p:cNvSpPr/>
            <p:nvPr/>
          </p:nvSpPr>
          <p:spPr>
            <a:xfrm>
              <a:off x="2071036" y="3690750"/>
              <a:ext cx="3048651" cy="288848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CAEBFA-86AF-5910-1F07-9A167314068A}"/>
                </a:ext>
              </a:extLst>
            </p:cNvPr>
            <p:cNvCxnSpPr>
              <a:stCxn id="13" idx="0"/>
            </p:cNvCxnSpPr>
            <p:nvPr/>
          </p:nvCxnSpPr>
          <p:spPr>
            <a:xfrm>
              <a:off x="3595362" y="3690750"/>
              <a:ext cx="8661" cy="28884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918BCC0-3E4A-6F6C-1218-D07110823957}"/>
                </a:ext>
              </a:extLst>
            </p:cNvPr>
            <p:cNvCxnSpPr>
              <a:cxnSpLocks/>
              <a:stCxn id="13" idx="1"/>
              <a:endCxn id="13" idx="3"/>
            </p:cNvCxnSpPr>
            <p:nvPr/>
          </p:nvCxnSpPr>
          <p:spPr>
            <a:xfrm>
              <a:off x="2071036" y="5134994"/>
              <a:ext cx="304865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C18F069D-9ACB-A364-1DED-A8C97DE8C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999" y="3332967"/>
              <a:ext cx="359550" cy="357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8A226E-863E-711C-2361-E91401522DBE}"/>
                </a:ext>
              </a:extLst>
            </p:cNvPr>
            <p:cNvGrpSpPr/>
            <p:nvPr/>
          </p:nvGrpSpPr>
          <p:grpSpPr>
            <a:xfrm>
              <a:off x="2503109" y="3304588"/>
              <a:ext cx="528092" cy="508198"/>
              <a:chOff x="7678497" y="2294284"/>
              <a:chExt cx="786818" cy="757176"/>
            </a:xfrm>
          </p:grpSpPr>
          <p:pic>
            <p:nvPicPr>
              <p:cNvPr id="41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5ECF652B-1F03-6257-AF31-5E230DA944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9474" y="2412719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&quot;No&quot; Symbol 41">
                <a:extLst>
                  <a:ext uri="{FF2B5EF4-FFF2-40B4-BE49-F238E27FC236}">
                    <a16:creationId xmlns:a16="http://schemas.microsoft.com/office/drawing/2014/main" id="{F2E32842-5E44-DC08-5D1D-65F2D08C3029}"/>
                  </a:ext>
                </a:extLst>
              </p:cNvPr>
              <p:cNvSpPr/>
              <p:nvPr/>
            </p:nvSpPr>
            <p:spPr>
              <a:xfrm>
                <a:off x="7678497" y="2294284"/>
                <a:ext cx="786818" cy="757176"/>
              </a:xfrm>
              <a:prstGeom prst="noSmoking">
                <a:avLst>
                  <a:gd name="adj" fmla="val 10736"/>
                </a:avLst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8A719E-E4F8-6710-29F6-5DF4925A7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0049" y="4076912"/>
              <a:ext cx="616260" cy="9304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5B00466-FEAF-3374-A560-5E10F5DD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8021" y="5573749"/>
              <a:ext cx="600149" cy="90616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6C786-C048-1297-9CBE-BEA554B6DE0B}"/>
                </a:ext>
              </a:extLst>
            </p:cNvPr>
            <p:cNvSpPr txBox="1"/>
            <p:nvPr/>
          </p:nvSpPr>
          <p:spPr>
            <a:xfrm>
              <a:off x="2538214" y="3812785"/>
              <a:ext cx="848627" cy="52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8CA7D1-95F6-D30B-545A-31F64E6C724B}"/>
                </a:ext>
              </a:extLst>
            </p:cNvPr>
            <p:cNvSpPr txBox="1"/>
            <p:nvPr/>
          </p:nvSpPr>
          <p:spPr>
            <a:xfrm>
              <a:off x="2554207" y="5295018"/>
              <a:ext cx="848627" cy="52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$11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DBDFAE-766C-0746-33F9-89387F87DE29}"/>
                </a:ext>
              </a:extLst>
            </p:cNvPr>
            <p:cNvSpPr txBox="1"/>
            <p:nvPr/>
          </p:nvSpPr>
          <p:spPr>
            <a:xfrm>
              <a:off x="3944900" y="3812785"/>
              <a:ext cx="848627" cy="52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AA31FA-1584-88B6-69EE-425C4E8EC89B}"/>
                </a:ext>
              </a:extLst>
            </p:cNvPr>
            <p:cNvSpPr txBox="1"/>
            <p:nvPr/>
          </p:nvSpPr>
          <p:spPr>
            <a:xfrm>
              <a:off x="4016066" y="5170662"/>
              <a:ext cx="848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($12)</a:t>
              </a:r>
            </a:p>
          </p:txBody>
        </p:sp>
        <p:pic>
          <p:nvPicPr>
            <p:cNvPr id="44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5348135A-E7AD-3599-444D-FA406C033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358" y="5775142"/>
              <a:ext cx="458957" cy="44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6AD1628F-2994-0D85-9A95-BF1ECC0ED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474" y="4251982"/>
              <a:ext cx="401879" cy="3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&quot;No&quot; Symbol 46">
              <a:extLst>
                <a:ext uri="{FF2B5EF4-FFF2-40B4-BE49-F238E27FC236}">
                  <a16:creationId xmlns:a16="http://schemas.microsoft.com/office/drawing/2014/main" id="{3DDF11C3-B544-4807-BD6D-5E40C4D4D1CB}"/>
                </a:ext>
              </a:extLst>
            </p:cNvPr>
            <p:cNvSpPr/>
            <p:nvPr/>
          </p:nvSpPr>
          <p:spPr>
            <a:xfrm>
              <a:off x="1316998" y="4164772"/>
              <a:ext cx="614552" cy="615556"/>
            </a:xfrm>
            <a:prstGeom prst="noSmoking">
              <a:avLst>
                <a:gd name="adj" fmla="val 10853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18ECE7-E4A2-35C7-A2DE-0BB5DD6B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4841" y="4081827"/>
              <a:ext cx="600149" cy="90616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BE5BF3-10EB-B354-C4CC-942AD5F802D1}"/>
                </a:ext>
              </a:extLst>
            </p:cNvPr>
            <p:cNvSpPr txBox="1"/>
            <p:nvPr/>
          </p:nvSpPr>
          <p:spPr>
            <a:xfrm>
              <a:off x="3886005" y="5570772"/>
              <a:ext cx="9786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33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027D8-9FCD-E1B9-EF04-14DF4173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to boxes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BE3929-E79C-BBB3-6C05-832825EDC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1935" cy="4351338"/>
              </a:xfrm>
            </p:spPr>
            <p:txBody>
              <a:bodyPr/>
              <a:lstStyle/>
              <a:p>
                <a:r>
                  <a:rPr lang="en-US" dirty="0"/>
                  <a:t>This model essentially “controls for”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just like we did with boxes.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BE3929-E79C-BBB3-6C05-832825EDC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1935" cy="4351338"/>
              </a:xfrm>
              <a:blipFill>
                <a:blip r:embed="rId2"/>
                <a:stretch>
                  <a:fillRect l="-212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32C353C-67AB-70C6-39CC-FB773804777D}"/>
              </a:ext>
            </a:extLst>
          </p:cNvPr>
          <p:cNvGrpSpPr/>
          <p:nvPr/>
        </p:nvGrpSpPr>
        <p:grpSpPr>
          <a:xfrm>
            <a:off x="7088982" y="-4581"/>
            <a:ext cx="5103018" cy="1190750"/>
            <a:chOff x="5660231" y="1683273"/>
            <a:chExt cx="6100762" cy="1241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AE08549-BC6E-C321-994C-CF6F7D4B267C}"/>
                    </a:ext>
                  </a:extLst>
                </p:cNvPr>
                <p:cNvSpPr txBox="1"/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AE08549-BC6E-C321-994C-CF6F7D4B2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 descr="Page 12 | Mortarboard Cap Images - Free Download on Freepik">
              <a:extLst>
                <a:ext uri="{FF2B5EF4-FFF2-40B4-BE49-F238E27FC236}">
                  <a16:creationId xmlns:a16="http://schemas.microsoft.com/office/drawing/2014/main" id="{8B062BEC-DEA7-6425-52CF-34CA645F9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674" y="1882244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34BF74DA-14F1-4D8A-E9AB-97C5F9565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2571" y="1715427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7E4B747B-7974-D875-184C-043F2EE04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6030173" y="1683273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E64A2D5F-10F2-D636-57C7-39CC085F37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4371647"/>
                  </p:ext>
                </p:extLst>
              </p:nvPr>
            </p:nvGraphicFramePr>
            <p:xfrm>
              <a:off x="7961799" y="1252512"/>
              <a:ext cx="3890387" cy="5508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710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148882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119831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2355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600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en-US" sz="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029650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6444746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7710994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3889171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4833151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5005278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360223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1220379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2943289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5107026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641781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769291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8441967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854943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496830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67612"/>
                      </a:ext>
                    </a:extLst>
                  </a:tr>
                  <a:tr h="2251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9102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E64A2D5F-10F2-D636-57C7-39CC085F37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4371647"/>
                  </p:ext>
                </p:extLst>
              </p:nvPr>
            </p:nvGraphicFramePr>
            <p:xfrm>
              <a:off x="7961799" y="1252512"/>
              <a:ext cx="3890387" cy="5508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3710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148882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119831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3226" r="-620930" b="-13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588" t="-3226" r="-214118" b="-13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0659" t="-3226" r="-100000" b="-13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46067" t="-3226" r="-2247" b="-13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902965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644474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771099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388917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48331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500527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36022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122037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294328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51070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564178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76929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844196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85494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49683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6761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91021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FFA047-4D41-8DFD-45DB-60CE4343F3ED}"/>
              </a:ext>
            </a:extLst>
          </p:cNvPr>
          <p:cNvSpPr txBox="1"/>
          <p:nvPr/>
        </p:nvSpPr>
        <p:spPr>
          <a:xfrm>
            <a:off x="6387336" y="133917"/>
            <a:ext cx="1914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Model: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7FE30-39D5-0AEB-4EE8-E7EE83714707}"/>
              </a:ext>
            </a:extLst>
          </p:cNvPr>
          <p:cNvSpPr txBox="1"/>
          <p:nvPr/>
        </p:nvSpPr>
        <p:spPr>
          <a:xfrm>
            <a:off x="6740838" y="1238373"/>
            <a:ext cx="1914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Data: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377AC5-66C7-F9C1-4F18-46C9D361E597}"/>
              </a:ext>
            </a:extLst>
          </p:cNvPr>
          <p:cNvSpPr/>
          <p:nvPr/>
        </p:nvSpPr>
        <p:spPr>
          <a:xfrm>
            <a:off x="2071036" y="3690750"/>
            <a:ext cx="3048651" cy="28884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CAEBFA-86AF-5910-1F07-9A167314068A}"/>
              </a:ext>
            </a:extLst>
          </p:cNvPr>
          <p:cNvCxnSpPr>
            <a:stCxn id="13" idx="0"/>
          </p:cNvCxnSpPr>
          <p:nvPr/>
        </p:nvCxnSpPr>
        <p:spPr>
          <a:xfrm>
            <a:off x="3595362" y="3690750"/>
            <a:ext cx="8661" cy="28884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18BCC0-3E4A-6F6C-1218-D07110823957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2071036" y="5134994"/>
            <a:ext cx="30486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C18F069D-9ACB-A364-1DED-A8C97DE8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99" y="3332967"/>
            <a:ext cx="359550" cy="3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28A226E-863E-711C-2361-E91401522DBE}"/>
              </a:ext>
            </a:extLst>
          </p:cNvPr>
          <p:cNvGrpSpPr/>
          <p:nvPr/>
        </p:nvGrpSpPr>
        <p:grpSpPr>
          <a:xfrm>
            <a:off x="2503109" y="3304588"/>
            <a:ext cx="528092" cy="508198"/>
            <a:chOff x="7678497" y="2294284"/>
            <a:chExt cx="786818" cy="757176"/>
          </a:xfrm>
        </p:grpSpPr>
        <p:pic>
          <p:nvPicPr>
            <p:cNvPr id="41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5ECF652B-1F03-6257-AF31-5E230DA94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&quot;No&quot; Symbol 41">
              <a:extLst>
                <a:ext uri="{FF2B5EF4-FFF2-40B4-BE49-F238E27FC236}">
                  <a16:creationId xmlns:a16="http://schemas.microsoft.com/office/drawing/2014/main" id="{F2E32842-5E44-DC08-5D1D-65F2D08C3029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18A719E-E4F8-6710-29F6-5DF4925A7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0049" y="4076912"/>
            <a:ext cx="616260" cy="9304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B00466-FEAF-3374-A560-5E10F5DDD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8021" y="5573749"/>
            <a:ext cx="600149" cy="906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86C786-C048-1297-9CBE-BEA554B6DE0B}"/>
              </a:ext>
            </a:extLst>
          </p:cNvPr>
          <p:cNvSpPr txBox="1"/>
          <p:nvPr/>
        </p:nvSpPr>
        <p:spPr>
          <a:xfrm>
            <a:off x="2538214" y="3812785"/>
            <a:ext cx="848627" cy="52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CA7D1-95F6-D30B-545A-31F64E6C724B}"/>
              </a:ext>
            </a:extLst>
          </p:cNvPr>
          <p:cNvSpPr txBox="1"/>
          <p:nvPr/>
        </p:nvSpPr>
        <p:spPr>
          <a:xfrm>
            <a:off x="2554207" y="5295018"/>
            <a:ext cx="848627" cy="52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DBDFAE-766C-0746-33F9-89387F87DE29}"/>
              </a:ext>
            </a:extLst>
          </p:cNvPr>
          <p:cNvSpPr txBox="1"/>
          <p:nvPr/>
        </p:nvSpPr>
        <p:spPr>
          <a:xfrm>
            <a:off x="3944900" y="3812785"/>
            <a:ext cx="848627" cy="52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AA31FA-1584-88B6-69EE-425C4E8EC89B}"/>
              </a:ext>
            </a:extLst>
          </p:cNvPr>
          <p:cNvSpPr txBox="1"/>
          <p:nvPr/>
        </p:nvSpPr>
        <p:spPr>
          <a:xfrm>
            <a:off x="3966995" y="5285843"/>
            <a:ext cx="848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$12</a:t>
            </a:r>
          </a:p>
        </p:txBody>
      </p:sp>
      <p:pic>
        <p:nvPicPr>
          <p:cNvPr id="44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5348135A-E7AD-3599-444D-FA406C033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58" y="5775142"/>
            <a:ext cx="458957" cy="44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6AD1628F-2994-0D85-9A95-BF1ECC0E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74" y="4251982"/>
            <a:ext cx="401879" cy="3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&quot;No&quot; Symbol 46">
            <a:extLst>
              <a:ext uri="{FF2B5EF4-FFF2-40B4-BE49-F238E27FC236}">
                <a16:creationId xmlns:a16="http://schemas.microsoft.com/office/drawing/2014/main" id="{3DDF11C3-B544-4807-BD6D-5E40C4D4D1CB}"/>
              </a:ext>
            </a:extLst>
          </p:cNvPr>
          <p:cNvSpPr/>
          <p:nvPr/>
        </p:nvSpPr>
        <p:spPr>
          <a:xfrm>
            <a:off x="1316998" y="4164772"/>
            <a:ext cx="614552" cy="615556"/>
          </a:xfrm>
          <a:prstGeom prst="noSmoking">
            <a:avLst>
              <a:gd name="adj" fmla="val 1085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EF7CD8-D9B9-E0E5-1740-9753F54F77CD}"/>
              </a:ext>
            </a:extLst>
          </p:cNvPr>
          <p:cNvGrpSpPr/>
          <p:nvPr/>
        </p:nvGrpSpPr>
        <p:grpSpPr>
          <a:xfrm>
            <a:off x="2124078" y="4091518"/>
            <a:ext cx="1494662" cy="909588"/>
            <a:chOff x="7225097" y="3557607"/>
            <a:chExt cx="1705321" cy="10629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D86E361-6873-E7CB-2998-88AE1EDF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5DE82D-A94D-212C-A765-93840AD6D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EE9B562-9DD6-66EC-C38A-802848953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F1155B-E19D-DA60-686B-AF87D18A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64CAE32-4A9B-6735-2757-8D78153D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8CCACBC-D25F-82EE-33FE-BA051C0C7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FE8DD-2E64-E17B-ADEE-9F40EC33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65434C-0235-AB70-8D39-92EA95E37B84}"/>
              </a:ext>
            </a:extLst>
          </p:cNvPr>
          <p:cNvGrpSpPr/>
          <p:nvPr/>
        </p:nvGrpSpPr>
        <p:grpSpPr>
          <a:xfrm>
            <a:off x="3618740" y="5600947"/>
            <a:ext cx="1494662" cy="909588"/>
            <a:chOff x="7225097" y="3557607"/>
            <a:chExt cx="1705321" cy="106298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AE6A5AA-9EA3-7356-F30B-FFAF3B72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1EC1BF-BD4E-879C-23C5-A6B12242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24FC87F-8605-F375-A8D5-3C44E07B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55BFDB-F033-5744-7EB0-B5F41ADBF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2E72CB-5EB2-822D-C3FD-0E7D09296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DC608EB-B314-3D91-15FB-1FCB71A86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B0EE23D-2B97-2F50-D4F1-119297144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A609A1-3675-5D51-CBBE-B1BA6CDD86FB}"/>
              </a:ext>
            </a:extLst>
          </p:cNvPr>
          <p:cNvSpPr txBox="1"/>
          <p:nvPr/>
        </p:nvSpPr>
        <p:spPr>
          <a:xfrm>
            <a:off x="5257913" y="4719495"/>
            <a:ext cx="212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Also works in this setting!</a:t>
            </a:r>
          </a:p>
        </p:txBody>
      </p:sp>
    </p:spTree>
    <p:extLst>
      <p:ext uri="{BB962C8B-B14F-4D97-AF65-F5344CB8AC3E}">
        <p14:creationId xmlns:p14="http://schemas.microsoft.com/office/powerpoint/2010/main" val="39917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993B96-69A9-6D66-3989-894D823405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31521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800" dirty="0"/>
                  <a:t>What if there’s no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4800" dirty="0"/>
                  <a:t> that fits?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993B96-69A9-6D66-3989-894D82340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31521"/>
                <a:ext cx="10515600" cy="1325563"/>
              </a:xfrm>
              <a:blipFill>
                <a:blip r:embed="rId2"/>
                <a:stretch>
                  <a:fillRect l="-2654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A4E93-6561-6DDA-2EBF-7ED8F9057F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2580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should we choose </a:t>
                </a:r>
                <a:r>
                  <a:rPr lang="en-US" dirty="0" err="1"/>
                  <a:t>for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Don’t actually compute anything, just think about what you might want to do.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(And if you already know what regression is, think about </a:t>
                </a:r>
                <a:r>
                  <a:rPr lang="en-US" b="1" dirty="0">
                    <a:solidFill>
                      <a:schemeClr val="accent1"/>
                    </a:solidFill>
                  </a:rPr>
                  <a:t>why</a:t>
                </a:r>
                <a:r>
                  <a:rPr lang="en-US" dirty="0">
                    <a:solidFill>
                      <a:schemeClr val="accent1"/>
                    </a:solidFill>
                  </a:rPr>
                  <a:t> that’s what you want to do).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Answer: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be the “best fit” for the data, in some sense...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A4E93-6561-6DDA-2EBF-7ED8F9057F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25809" cy="4351338"/>
              </a:xfrm>
              <a:blipFill>
                <a:blip r:embed="rId3"/>
                <a:stretch>
                  <a:fillRect l="-1739" t="-2326" r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B1E32A13-961F-9159-461B-A9CC67C71CD7}"/>
              </a:ext>
            </a:extLst>
          </p:cNvPr>
          <p:cNvGrpSpPr/>
          <p:nvPr/>
        </p:nvGrpSpPr>
        <p:grpSpPr>
          <a:xfrm>
            <a:off x="6906422" y="1366263"/>
            <a:ext cx="5103018" cy="1190750"/>
            <a:chOff x="5660231" y="1683273"/>
            <a:chExt cx="6100762" cy="1241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/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blipFill>
                  <a:blip r:embed="rId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2D3BD1C0-3016-A1CC-D44B-2DBA3A08E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674" y="1882244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DFBC9448-0090-933A-08A6-53E0835E8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2571" y="1715427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03DA9587-1808-21B5-7971-37CDE100A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6030173" y="1683273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57877"/>
                  </p:ext>
                </p:extLst>
              </p:nvPr>
            </p:nvGraphicFramePr>
            <p:xfrm>
              <a:off x="7454642" y="2722663"/>
              <a:ext cx="4368029" cy="3997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92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357877"/>
                  </p:ext>
                </p:extLst>
              </p:nvPr>
            </p:nvGraphicFramePr>
            <p:xfrm>
              <a:off x="7454642" y="2722663"/>
              <a:ext cx="4368029" cy="3997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662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1887" r="-625000" b="-5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0000" t="-1887" r="-212500" b="-5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41176" t="-1887" r="-100000" b="-5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48485" t="-1887" r="-3030" b="-5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6662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$11.8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92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2352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9725C-48C8-EBEB-EAE8-A9E26F3A5A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5300" dirty="0"/>
                  <a:t>Simpler version: </a:t>
                </a:r>
                <a:br>
                  <a:rPr lang="en-US" dirty="0"/>
                </a:br>
                <a:r>
                  <a:rPr lang="en-US" dirty="0"/>
                  <a:t>say there’s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9725C-48C8-EBEB-EAE8-A9E26F3A5A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4" t="-1714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C234FF8-73D2-ADD0-4AD7-511B6D9E6977}"/>
              </a:ext>
            </a:extLst>
          </p:cNvPr>
          <p:cNvGrpSpPr/>
          <p:nvPr/>
        </p:nvGrpSpPr>
        <p:grpSpPr>
          <a:xfrm>
            <a:off x="7377900" y="195170"/>
            <a:ext cx="5103018" cy="1205131"/>
            <a:chOff x="5660231" y="1668278"/>
            <a:chExt cx="6100762" cy="1256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DE4C2C-1100-4406-3749-B88E14C02A35}"/>
                    </a:ext>
                  </a:extLst>
                </p:cNvPr>
                <p:cNvSpPr txBox="1"/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DE4C2C-1100-4406-3749-B88E14C02A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 descr="Page 12 | Mortarboard Cap Images - Free Download on Freepik">
              <a:extLst>
                <a:ext uri="{FF2B5EF4-FFF2-40B4-BE49-F238E27FC236}">
                  <a16:creationId xmlns:a16="http://schemas.microsoft.com/office/drawing/2014/main" id="{E64145CD-76A7-0410-C5A7-262669A55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1967" y="1867061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83E19FEA-1740-A1BB-E321-F5FDD4A5F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6873339" y="1668278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8554E0F7-48DD-DFBC-09BE-584430F784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2530838"/>
                  </p:ext>
                </p:extLst>
              </p:nvPr>
            </p:nvGraphicFramePr>
            <p:xfrm>
              <a:off x="8488354" y="1828874"/>
              <a:ext cx="3110711" cy="4144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</a:tblGrid>
                  <a:tr h="44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6348063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5455727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5395466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144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8554E0F7-48DD-DFBC-09BE-584430F784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2530838"/>
                  </p:ext>
                </p:extLst>
              </p:nvPr>
            </p:nvGraphicFramePr>
            <p:xfrm>
              <a:off x="8488354" y="1828874"/>
              <a:ext cx="3110711" cy="4144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</a:tblGrid>
                  <a:tr h="486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" t="-2632" r="-416667" b="-7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042" t="-2632" r="-108333" b="-78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2157" t="-2632" r="-1961" b="-78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63480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54557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539546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1440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A3C089B-5EA1-0DED-B3F0-0B5B263DCA12}"/>
              </a:ext>
            </a:extLst>
          </p:cNvPr>
          <p:cNvSpPr txBox="1"/>
          <p:nvPr/>
        </p:nvSpPr>
        <p:spPr>
          <a:xfrm>
            <a:off x="6906422" y="793698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Model: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FF082-E155-DEFA-3C1D-E095EC817FA9}"/>
              </a:ext>
            </a:extLst>
          </p:cNvPr>
          <p:cNvSpPr txBox="1"/>
          <p:nvPr/>
        </p:nvSpPr>
        <p:spPr>
          <a:xfrm>
            <a:off x="6906422" y="1774980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Data: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6B1F1B-B3FB-4D9D-98ED-570DEB02F6EA}"/>
              </a:ext>
            </a:extLst>
          </p:cNvPr>
          <p:cNvGrpSpPr/>
          <p:nvPr/>
        </p:nvGrpSpPr>
        <p:grpSpPr>
          <a:xfrm>
            <a:off x="566384" y="2067367"/>
            <a:ext cx="5683206" cy="4710572"/>
            <a:chOff x="566384" y="2067367"/>
            <a:chExt cx="5683206" cy="471057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9AC6C7B-DCBF-862B-48C9-956F77B71D0D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 flipH="1">
              <a:off x="959440" y="3768770"/>
              <a:ext cx="4739707" cy="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1BAFA47-436D-5EF8-F694-F4A4F972D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440" y="5186571"/>
              <a:ext cx="4739707" cy="0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E77F36-E6E7-D07F-E31F-09E4F1A2E8A1}"/>
                </a:ext>
              </a:extLst>
            </p:cNvPr>
            <p:cNvCxnSpPr/>
            <p:nvPr/>
          </p:nvCxnSpPr>
          <p:spPr>
            <a:xfrm>
              <a:off x="1100138" y="2314575"/>
              <a:ext cx="0" cy="37861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B6DBB4-4B1C-528E-7CF4-FDCC76BCB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138" y="6100763"/>
              <a:ext cx="499586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DE6A58-4A82-28B1-177E-28F6B8AA5420}"/>
                    </a:ext>
                  </a:extLst>
                </p:cNvPr>
                <p:cNvSpPr txBox="1"/>
                <p:nvPr/>
              </p:nvSpPr>
              <p:spPr>
                <a:xfrm>
                  <a:off x="592935" y="2314575"/>
                  <a:ext cx="478628" cy="624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DE6A58-4A82-28B1-177E-28F6B8AA5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935" y="2314575"/>
                  <a:ext cx="478628" cy="624338"/>
                </a:xfrm>
                <a:prstGeom prst="rect">
                  <a:avLst/>
                </a:prstGeom>
                <a:blipFill>
                  <a:blip r:embed="rId7"/>
                  <a:stretch>
                    <a:fillRect l="-7692" r="-5128" b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3E0F91-A6A7-11F1-ADAC-86C6720862AD}"/>
                    </a:ext>
                  </a:extLst>
                </p:cNvPr>
                <p:cNvSpPr txBox="1"/>
                <p:nvPr/>
              </p:nvSpPr>
              <p:spPr>
                <a:xfrm>
                  <a:off x="5770962" y="6153601"/>
                  <a:ext cx="478628" cy="624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B3E0F91-A6A7-11F1-ADAC-86C672086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962" y="6153601"/>
                  <a:ext cx="478628" cy="624338"/>
                </a:xfrm>
                <a:prstGeom prst="rect">
                  <a:avLst/>
                </a:prstGeom>
                <a:blipFill>
                  <a:blip r:embed="rId8"/>
                  <a:stretch>
                    <a:fillRect l="-10256" r="-20513" b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1C462D-66F4-A1A4-FE2F-92A2A505E5B4}"/>
                </a:ext>
              </a:extLst>
            </p:cNvPr>
            <p:cNvSpPr txBox="1"/>
            <p:nvPr/>
          </p:nvSpPr>
          <p:spPr>
            <a:xfrm>
              <a:off x="1628775" y="615360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354EBC-D06A-471D-28EA-8B23C9CAD6D3}"/>
                </a:ext>
              </a:extLst>
            </p:cNvPr>
            <p:cNvSpPr txBox="1"/>
            <p:nvPr/>
          </p:nvSpPr>
          <p:spPr>
            <a:xfrm>
              <a:off x="4852988" y="615360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9864FA-D67D-6FC1-4B63-A77DE13D5078}"/>
                </a:ext>
              </a:extLst>
            </p:cNvPr>
            <p:cNvCxnSpPr/>
            <p:nvPr/>
          </p:nvCxnSpPr>
          <p:spPr>
            <a:xfrm flipV="1">
              <a:off x="5057775" y="2067367"/>
              <a:ext cx="0" cy="4204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CC8399-5D01-85C7-9EA4-4CE763390974}"/>
                </a:ext>
              </a:extLst>
            </p:cNvPr>
            <p:cNvCxnSpPr/>
            <p:nvPr/>
          </p:nvCxnSpPr>
          <p:spPr>
            <a:xfrm flipV="1">
              <a:off x="1825303" y="2067367"/>
              <a:ext cx="0" cy="4204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27C7541-F66B-7CEC-B993-9AC334EE089B}"/>
                </a:ext>
              </a:extLst>
            </p:cNvPr>
            <p:cNvSpPr/>
            <p:nvPr/>
          </p:nvSpPr>
          <p:spPr>
            <a:xfrm>
              <a:off x="4941320" y="3312545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8B4D8D7-A119-358E-8796-95808CB35AC4}"/>
                </a:ext>
              </a:extLst>
            </p:cNvPr>
            <p:cNvSpPr/>
            <p:nvPr/>
          </p:nvSpPr>
          <p:spPr>
            <a:xfrm>
              <a:off x="4941320" y="2891296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3E52A4-0B70-7590-9BFA-CDE5D3A1F357}"/>
                </a:ext>
              </a:extLst>
            </p:cNvPr>
            <p:cNvSpPr/>
            <p:nvPr/>
          </p:nvSpPr>
          <p:spPr>
            <a:xfrm>
              <a:off x="4941320" y="4053335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44E4BE-AD28-80DD-38D9-88740453914B}"/>
                </a:ext>
              </a:extLst>
            </p:cNvPr>
            <p:cNvSpPr/>
            <p:nvPr/>
          </p:nvSpPr>
          <p:spPr>
            <a:xfrm>
              <a:off x="4941320" y="4473745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DDA6A7-1554-3C8C-72D2-755A244C0B70}"/>
                </a:ext>
              </a:extLst>
            </p:cNvPr>
            <p:cNvSpPr/>
            <p:nvPr/>
          </p:nvSpPr>
          <p:spPr>
            <a:xfrm>
              <a:off x="1627197" y="4969436"/>
              <a:ext cx="434273" cy="4342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975B49-0A3F-16D4-A82B-0BD988F17760}"/>
                </a:ext>
              </a:extLst>
            </p:cNvPr>
            <p:cNvSpPr/>
            <p:nvPr/>
          </p:nvSpPr>
          <p:spPr>
            <a:xfrm>
              <a:off x="1708848" y="5547479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75B4B8-966D-24E6-8918-F85ACC2D776A}"/>
                </a:ext>
              </a:extLst>
            </p:cNvPr>
            <p:cNvSpPr/>
            <p:nvPr/>
          </p:nvSpPr>
          <p:spPr>
            <a:xfrm>
              <a:off x="1727878" y="4592757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417DB5-30C7-1BE4-9D62-36844101B801}"/>
                </a:ext>
              </a:extLst>
            </p:cNvPr>
            <p:cNvSpPr txBox="1"/>
            <p:nvPr/>
          </p:nvSpPr>
          <p:spPr>
            <a:xfrm>
              <a:off x="628638" y="489418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74C5B7-A703-2554-F186-94F65136A119}"/>
                </a:ext>
              </a:extLst>
            </p:cNvPr>
            <p:cNvSpPr txBox="1"/>
            <p:nvPr/>
          </p:nvSpPr>
          <p:spPr>
            <a:xfrm>
              <a:off x="566384" y="347638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8D53901-088A-2569-7D0C-B2E7E1F165DA}"/>
              </a:ext>
            </a:extLst>
          </p:cNvPr>
          <p:cNvGrpSpPr/>
          <p:nvPr/>
        </p:nvGrpSpPr>
        <p:grpSpPr>
          <a:xfrm>
            <a:off x="566384" y="3259288"/>
            <a:ext cx="7785530" cy="2521100"/>
            <a:chOff x="566384" y="3259288"/>
            <a:chExt cx="7785530" cy="25211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878919-2401-6A57-AE74-DD399DADA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384" y="3259288"/>
              <a:ext cx="5683206" cy="252110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C92886C-36DC-9899-3FF2-677E7DA2BB3B}"/>
                    </a:ext>
                  </a:extLst>
                </p:cNvPr>
                <p:cNvSpPr txBox="1"/>
                <p:nvPr/>
              </p:nvSpPr>
              <p:spPr>
                <a:xfrm>
                  <a:off x="5460930" y="3559735"/>
                  <a:ext cx="289098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=1+1⋅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800" dirty="0">
                    <a:solidFill>
                      <a:srgbClr val="7030A0"/>
                    </a:solidFill>
                  </a:endParaRPr>
                </a:p>
                <a:p>
                  <a:r>
                    <a:rPr lang="en-US" sz="2800" dirty="0">
                      <a:solidFill>
                        <a:srgbClr val="7030A0"/>
                      </a:solidFill>
                    </a:rPr>
                    <a:t>is the line of best fit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C92886C-36DC-9899-3FF2-677E7DA2B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930" y="3559735"/>
                  <a:ext cx="2890984" cy="861774"/>
                </a:xfrm>
                <a:prstGeom prst="rect">
                  <a:avLst/>
                </a:prstGeom>
                <a:blipFill>
                  <a:blip r:embed="rId9"/>
                  <a:stretch>
                    <a:fillRect l="-7895" r="-614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321D355-63F9-E285-96F1-13F13B0360AB}"/>
              </a:ext>
            </a:extLst>
          </p:cNvPr>
          <p:cNvSpPr txBox="1"/>
          <p:nvPr/>
        </p:nvSpPr>
        <p:spPr>
          <a:xfrm>
            <a:off x="5693341" y="4519838"/>
            <a:ext cx="2392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(Note: this is actually just the same as the observational comparison...why?)</a:t>
            </a:r>
          </a:p>
        </p:txBody>
      </p:sp>
    </p:spTree>
    <p:extLst>
      <p:ext uri="{BB962C8B-B14F-4D97-AF65-F5344CB8AC3E}">
        <p14:creationId xmlns:p14="http://schemas.microsoft.com/office/powerpoint/2010/main" val="7474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9725C-48C8-EBEB-EAE8-A9E26F3A5A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5300" dirty="0"/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3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53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:br>
                  <a:rPr lang="en-US" dirty="0"/>
                </a:br>
                <a:r>
                  <a:rPr lang="en-US" dirty="0"/>
                  <a:t>“years of education”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9725C-48C8-EBEB-EAE8-A9E26F3A5A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54" t="-15238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C234FF8-73D2-ADD0-4AD7-511B6D9E6977}"/>
              </a:ext>
            </a:extLst>
          </p:cNvPr>
          <p:cNvGrpSpPr/>
          <p:nvPr/>
        </p:nvGrpSpPr>
        <p:grpSpPr>
          <a:xfrm>
            <a:off x="7377900" y="195170"/>
            <a:ext cx="5103018" cy="1205131"/>
            <a:chOff x="5660231" y="1668278"/>
            <a:chExt cx="6100762" cy="1256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DE4C2C-1100-4406-3749-B88E14C02A35}"/>
                    </a:ext>
                  </a:extLst>
                </p:cNvPr>
                <p:cNvSpPr txBox="1"/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1DE4C2C-1100-4406-3749-B88E14C02A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 descr="Page 12 | Mortarboard Cap Images - Free Download on Freepik">
              <a:extLst>
                <a:ext uri="{FF2B5EF4-FFF2-40B4-BE49-F238E27FC236}">
                  <a16:creationId xmlns:a16="http://schemas.microsoft.com/office/drawing/2014/main" id="{E64145CD-76A7-0410-C5A7-262669A55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1967" y="1867061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83E19FEA-1740-A1BB-E321-F5FDD4A5F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6873339" y="1668278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8554E0F7-48DD-DFBC-09BE-584430F784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0503729"/>
                  </p:ext>
                </p:extLst>
              </p:nvPr>
            </p:nvGraphicFramePr>
            <p:xfrm>
              <a:off x="8488354" y="1828874"/>
              <a:ext cx="3110711" cy="551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</a:tblGrid>
                  <a:tr h="4410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6348063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5455727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5395466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144025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$3.5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994881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823802"/>
                      </a:ext>
                    </a:extLst>
                  </a:tr>
                  <a:tr h="441011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2940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8554E0F7-48DD-DFBC-09BE-584430F784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0503729"/>
                  </p:ext>
                </p:extLst>
              </p:nvPr>
            </p:nvGraphicFramePr>
            <p:xfrm>
              <a:off x="8488354" y="1828874"/>
              <a:ext cx="3110711" cy="551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</a:tblGrid>
                  <a:tr h="4866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" t="-2632" r="-416667" b="-10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042" t="-2632" r="-108333" b="-104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2157" t="-2632" r="-1961" b="-10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63480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54557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539546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$3.1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01440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$3.5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9948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8238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52940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A3C089B-5EA1-0DED-B3F0-0B5B263DCA12}"/>
              </a:ext>
            </a:extLst>
          </p:cNvPr>
          <p:cNvSpPr txBox="1"/>
          <p:nvPr/>
        </p:nvSpPr>
        <p:spPr>
          <a:xfrm>
            <a:off x="6906422" y="793698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Model: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FF082-E155-DEFA-3C1D-E095EC817FA9}"/>
              </a:ext>
            </a:extLst>
          </p:cNvPr>
          <p:cNvSpPr txBox="1"/>
          <p:nvPr/>
        </p:nvSpPr>
        <p:spPr>
          <a:xfrm>
            <a:off x="6906422" y="1774980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Data: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E77F36-E6E7-D07F-E31F-09E4F1A2E8A1}"/>
              </a:ext>
            </a:extLst>
          </p:cNvPr>
          <p:cNvCxnSpPr/>
          <p:nvPr/>
        </p:nvCxnSpPr>
        <p:spPr>
          <a:xfrm>
            <a:off x="1100138" y="2314575"/>
            <a:ext cx="0" cy="37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B6DBB4-4B1C-528E-7CF4-FDCC76BCB9B0}"/>
              </a:ext>
            </a:extLst>
          </p:cNvPr>
          <p:cNvCxnSpPr>
            <a:cxnSpLocks/>
          </p:cNvCxnSpPr>
          <p:nvPr/>
        </p:nvCxnSpPr>
        <p:spPr>
          <a:xfrm flipH="1">
            <a:off x="1100138" y="6100763"/>
            <a:ext cx="49958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DE6A58-4A82-28B1-177E-28F6B8AA5420}"/>
                  </a:ext>
                </a:extLst>
              </p:cNvPr>
              <p:cNvSpPr txBox="1"/>
              <p:nvPr/>
            </p:nvSpPr>
            <p:spPr>
              <a:xfrm>
                <a:off x="592935" y="2314575"/>
                <a:ext cx="478628" cy="624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DE6A58-4A82-28B1-177E-28F6B8AA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35" y="2314575"/>
                <a:ext cx="478628" cy="624338"/>
              </a:xfrm>
              <a:prstGeom prst="rect">
                <a:avLst/>
              </a:prstGeom>
              <a:blipFill>
                <a:blip r:embed="rId7"/>
                <a:stretch>
                  <a:fillRect l="-7692" r="-5128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E0F91-A6A7-11F1-ADAC-86C6720862AD}"/>
                  </a:ext>
                </a:extLst>
              </p:cNvPr>
              <p:cNvSpPr txBox="1"/>
              <p:nvPr/>
            </p:nvSpPr>
            <p:spPr>
              <a:xfrm>
                <a:off x="5770962" y="6153601"/>
                <a:ext cx="478628" cy="624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3E0F91-A6A7-11F1-ADAC-86C672086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962" y="6153601"/>
                <a:ext cx="478628" cy="624338"/>
              </a:xfrm>
              <a:prstGeom prst="rect">
                <a:avLst/>
              </a:prstGeom>
              <a:blipFill>
                <a:blip r:embed="rId8"/>
                <a:stretch>
                  <a:fillRect l="-10256" r="-20513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11C462D-66F4-A1A4-FE2F-92A2A505E5B4}"/>
              </a:ext>
            </a:extLst>
          </p:cNvPr>
          <p:cNvSpPr txBox="1"/>
          <p:nvPr/>
        </p:nvSpPr>
        <p:spPr>
          <a:xfrm>
            <a:off x="1628775" y="61536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354EBC-D06A-471D-28EA-8B23C9CAD6D3}"/>
              </a:ext>
            </a:extLst>
          </p:cNvPr>
          <p:cNvSpPr txBox="1"/>
          <p:nvPr/>
        </p:nvSpPr>
        <p:spPr>
          <a:xfrm>
            <a:off x="4852988" y="615360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9864FA-D67D-6FC1-4B63-A77DE13D5078}"/>
              </a:ext>
            </a:extLst>
          </p:cNvPr>
          <p:cNvCxnSpPr/>
          <p:nvPr/>
        </p:nvCxnSpPr>
        <p:spPr>
          <a:xfrm flipV="1">
            <a:off x="5057775" y="2067367"/>
            <a:ext cx="0" cy="4204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CC8399-5D01-85C7-9EA4-4CE763390974}"/>
              </a:ext>
            </a:extLst>
          </p:cNvPr>
          <p:cNvCxnSpPr/>
          <p:nvPr/>
        </p:nvCxnSpPr>
        <p:spPr>
          <a:xfrm flipV="1">
            <a:off x="1825303" y="2067367"/>
            <a:ext cx="0" cy="4204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27C7541-F66B-7CEC-B993-9AC334EE089B}"/>
              </a:ext>
            </a:extLst>
          </p:cNvPr>
          <p:cNvSpPr/>
          <p:nvPr/>
        </p:nvSpPr>
        <p:spPr>
          <a:xfrm>
            <a:off x="4941320" y="3312545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4D8D7-A119-358E-8796-95808CB35AC4}"/>
              </a:ext>
            </a:extLst>
          </p:cNvPr>
          <p:cNvSpPr/>
          <p:nvPr/>
        </p:nvSpPr>
        <p:spPr>
          <a:xfrm>
            <a:off x="4920801" y="2217608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3E52A4-0B70-7590-9BFA-CDE5D3A1F357}"/>
              </a:ext>
            </a:extLst>
          </p:cNvPr>
          <p:cNvSpPr/>
          <p:nvPr/>
        </p:nvSpPr>
        <p:spPr>
          <a:xfrm>
            <a:off x="4941320" y="4053335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544E4BE-AD28-80DD-38D9-88740453914B}"/>
              </a:ext>
            </a:extLst>
          </p:cNvPr>
          <p:cNvSpPr/>
          <p:nvPr/>
        </p:nvSpPr>
        <p:spPr>
          <a:xfrm>
            <a:off x="4006613" y="5236456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975B49-0A3F-16D4-A82B-0BD988F17760}"/>
              </a:ext>
            </a:extLst>
          </p:cNvPr>
          <p:cNvSpPr/>
          <p:nvPr/>
        </p:nvSpPr>
        <p:spPr>
          <a:xfrm>
            <a:off x="1727877" y="5431121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75B4B8-966D-24E6-8918-F85ACC2D776A}"/>
              </a:ext>
            </a:extLst>
          </p:cNvPr>
          <p:cNvSpPr/>
          <p:nvPr/>
        </p:nvSpPr>
        <p:spPr>
          <a:xfrm>
            <a:off x="1727878" y="4592757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EAE1C8-2376-2CB7-6E74-E38B86A1FAA5}"/>
              </a:ext>
            </a:extLst>
          </p:cNvPr>
          <p:cNvGrpSpPr/>
          <p:nvPr/>
        </p:nvGrpSpPr>
        <p:grpSpPr>
          <a:xfrm>
            <a:off x="566384" y="3259288"/>
            <a:ext cx="7684982" cy="2521100"/>
            <a:chOff x="566384" y="3259288"/>
            <a:chExt cx="7684982" cy="25211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878919-2401-6A57-AE74-DD399DADA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384" y="3259288"/>
              <a:ext cx="5683206" cy="252110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C92886C-36DC-9899-3FF2-677E7DA2BB3B}"/>
                    </a:ext>
                  </a:extLst>
                </p:cNvPr>
                <p:cNvSpPr txBox="1"/>
                <p:nvPr/>
              </p:nvSpPr>
              <p:spPr>
                <a:xfrm>
                  <a:off x="5205724" y="4342208"/>
                  <a:ext cx="3045642" cy="11387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=0.2+0.5⋅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800" dirty="0">
                    <a:solidFill>
                      <a:srgbClr val="7030A0"/>
                    </a:solidFill>
                  </a:endParaRPr>
                </a:p>
                <a:p>
                  <a:r>
                    <a:rPr lang="en-US" sz="2800" dirty="0">
                      <a:solidFill>
                        <a:srgbClr val="7030A0"/>
                      </a:solidFill>
                    </a:rPr>
                    <a:t>is the line of best fit</a:t>
                  </a:r>
                </a:p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(Disclaimer: data/plot made up)</a:t>
                  </a: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C92886C-36DC-9899-3FF2-677E7DA2B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724" y="4342208"/>
                  <a:ext cx="3045642" cy="1138773"/>
                </a:xfrm>
                <a:prstGeom prst="rect">
                  <a:avLst/>
                </a:prstGeom>
                <a:blipFill>
                  <a:blip r:embed="rId9"/>
                  <a:stretch>
                    <a:fillRect l="-7054" r="-3320" b="-12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39969F5-2108-5C1D-CE75-039ABAF91CBD}"/>
              </a:ext>
            </a:extLst>
          </p:cNvPr>
          <p:cNvSpPr/>
          <p:nvPr/>
        </p:nvSpPr>
        <p:spPr>
          <a:xfrm>
            <a:off x="2227961" y="5107581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FA8AED-7D0D-D0D5-FBF4-1B9E78A0B9CF}"/>
              </a:ext>
            </a:extLst>
          </p:cNvPr>
          <p:cNvSpPr/>
          <p:nvPr/>
        </p:nvSpPr>
        <p:spPr>
          <a:xfrm>
            <a:off x="2527102" y="4053335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AF34DE-D544-D1B3-8E85-096E81999017}"/>
              </a:ext>
            </a:extLst>
          </p:cNvPr>
          <p:cNvSpPr/>
          <p:nvPr/>
        </p:nvSpPr>
        <p:spPr>
          <a:xfrm>
            <a:off x="2525291" y="4490164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F54374-058C-FFAB-2724-2E95F5470E92}"/>
              </a:ext>
            </a:extLst>
          </p:cNvPr>
          <p:cNvSpPr/>
          <p:nvPr/>
        </p:nvSpPr>
        <p:spPr>
          <a:xfrm>
            <a:off x="3029558" y="5003547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D876C9-CF8F-05B8-F6A2-FD7817A6028B}"/>
              </a:ext>
            </a:extLst>
          </p:cNvPr>
          <p:cNvSpPr/>
          <p:nvPr/>
        </p:nvSpPr>
        <p:spPr>
          <a:xfrm>
            <a:off x="3481614" y="3990622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6A5BB3-0838-9DA3-7D1E-0FEB5DF19143}"/>
              </a:ext>
            </a:extLst>
          </p:cNvPr>
          <p:cNvSpPr/>
          <p:nvPr/>
        </p:nvSpPr>
        <p:spPr>
          <a:xfrm>
            <a:off x="3964218" y="4515139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68AF82-833A-0BB6-B69E-BCBF3E614C3F}"/>
              </a:ext>
            </a:extLst>
          </p:cNvPr>
          <p:cNvSpPr/>
          <p:nvPr/>
        </p:nvSpPr>
        <p:spPr>
          <a:xfrm>
            <a:off x="3927212" y="3820426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C00A06-103D-56BD-ED2F-A8AEBCC80CF8}"/>
              </a:ext>
            </a:extLst>
          </p:cNvPr>
          <p:cNvSpPr/>
          <p:nvPr/>
        </p:nvSpPr>
        <p:spPr>
          <a:xfrm>
            <a:off x="4517248" y="3587517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4F08BD-25D5-C42F-8864-1C85634D020F}"/>
              </a:ext>
            </a:extLst>
          </p:cNvPr>
          <p:cNvSpPr/>
          <p:nvPr/>
        </p:nvSpPr>
        <p:spPr>
          <a:xfrm>
            <a:off x="4518173" y="3839054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7765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5285-8D32-4ED6-3E9C-CCB09C74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“line of best fit”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630C4-71D3-A973-2795-1C4F4B68DF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235" y="1940138"/>
                <a:ext cx="5206097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do we find such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Optimization!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Linear algebra!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Or just use a Python command...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630C4-71D3-A973-2795-1C4F4B68D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235" y="1940138"/>
                <a:ext cx="5206097" cy="4486275"/>
              </a:xfrm>
              <a:blipFill>
                <a:blip r:embed="rId2"/>
                <a:stretch>
                  <a:fillRect l="-2920" t="-19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B769D0-D07C-6943-1AFE-0BD5032E207F}"/>
              </a:ext>
            </a:extLst>
          </p:cNvPr>
          <p:cNvCxnSpPr/>
          <p:nvPr/>
        </p:nvCxnSpPr>
        <p:spPr>
          <a:xfrm>
            <a:off x="6629754" y="2390775"/>
            <a:ext cx="0" cy="37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C10BC-CC32-1930-B079-5AFB790D42A2}"/>
              </a:ext>
            </a:extLst>
          </p:cNvPr>
          <p:cNvCxnSpPr>
            <a:cxnSpLocks/>
          </p:cNvCxnSpPr>
          <p:nvPr/>
        </p:nvCxnSpPr>
        <p:spPr>
          <a:xfrm flipH="1">
            <a:off x="6629754" y="6176963"/>
            <a:ext cx="49958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6ADCD-D08E-70BC-A4D9-8B3F12FCEA31}"/>
                  </a:ext>
                </a:extLst>
              </p:cNvPr>
              <p:cNvSpPr txBox="1"/>
              <p:nvPr/>
            </p:nvSpPr>
            <p:spPr>
              <a:xfrm>
                <a:off x="6122551" y="2390775"/>
                <a:ext cx="478628" cy="624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6ADCD-D08E-70BC-A4D9-8B3F12FC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551" y="2390775"/>
                <a:ext cx="478628" cy="624338"/>
              </a:xfrm>
              <a:prstGeom prst="rect">
                <a:avLst/>
              </a:prstGeom>
              <a:blipFill>
                <a:blip r:embed="rId3"/>
                <a:stretch>
                  <a:fillRect l="-7692" r="-7692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0B82A-3787-DEC5-E09F-E66D2047BDC3}"/>
                  </a:ext>
                </a:extLst>
              </p:cNvPr>
              <p:cNvSpPr txBox="1"/>
              <p:nvPr/>
            </p:nvSpPr>
            <p:spPr>
              <a:xfrm>
                <a:off x="11300578" y="6229801"/>
                <a:ext cx="478628" cy="624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0B82A-3787-DEC5-E09F-E66D2047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578" y="6229801"/>
                <a:ext cx="478628" cy="624338"/>
              </a:xfrm>
              <a:prstGeom prst="rect">
                <a:avLst/>
              </a:prstGeom>
              <a:blipFill>
                <a:blip r:embed="rId4"/>
                <a:stretch>
                  <a:fillRect l="-7692" r="-23077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2F9C2AC-F111-4006-AF72-4241C7F1417D}"/>
              </a:ext>
            </a:extLst>
          </p:cNvPr>
          <p:cNvSpPr txBox="1"/>
          <p:nvPr/>
        </p:nvSpPr>
        <p:spPr>
          <a:xfrm>
            <a:off x="7158391" y="62298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F299E-4D01-22BE-AE7F-A6270B21C2F6}"/>
              </a:ext>
            </a:extLst>
          </p:cNvPr>
          <p:cNvSpPr txBox="1"/>
          <p:nvPr/>
        </p:nvSpPr>
        <p:spPr>
          <a:xfrm>
            <a:off x="10382604" y="622980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4C0AEA-E0D6-3267-B43F-ECDCF20408C6}"/>
              </a:ext>
            </a:extLst>
          </p:cNvPr>
          <p:cNvCxnSpPr/>
          <p:nvPr/>
        </p:nvCxnSpPr>
        <p:spPr>
          <a:xfrm flipV="1">
            <a:off x="10587391" y="2143567"/>
            <a:ext cx="0" cy="4204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A264A4-6964-19A6-6D08-A3C47A2C4133}"/>
              </a:ext>
            </a:extLst>
          </p:cNvPr>
          <p:cNvCxnSpPr/>
          <p:nvPr/>
        </p:nvCxnSpPr>
        <p:spPr>
          <a:xfrm flipV="1">
            <a:off x="7354919" y="2143567"/>
            <a:ext cx="0" cy="4204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59592E-B75B-CA71-6DD1-C9CB47AF052E}"/>
              </a:ext>
            </a:extLst>
          </p:cNvPr>
          <p:cNvSpPr/>
          <p:nvPr/>
        </p:nvSpPr>
        <p:spPr>
          <a:xfrm>
            <a:off x="10470936" y="3388745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65D7F6-F8EF-05BA-E87F-3F94E28F24F6}"/>
              </a:ext>
            </a:extLst>
          </p:cNvPr>
          <p:cNvSpPr/>
          <p:nvPr/>
        </p:nvSpPr>
        <p:spPr>
          <a:xfrm>
            <a:off x="10450417" y="2293808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A7105A-6E10-BC65-D74A-6F63B205FF41}"/>
              </a:ext>
            </a:extLst>
          </p:cNvPr>
          <p:cNvSpPr/>
          <p:nvPr/>
        </p:nvSpPr>
        <p:spPr>
          <a:xfrm>
            <a:off x="10470936" y="4129535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9DEE63-DFD9-D255-D66F-536271974455}"/>
              </a:ext>
            </a:extLst>
          </p:cNvPr>
          <p:cNvSpPr/>
          <p:nvPr/>
        </p:nvSpPr>
        <p:spPr>
          <a:xfrm>
            <a:off x="9536229" y="5312656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F62911-7F9A-DF42-E8F6-57B44E0CCAC7}"/>
              </a:ext>
            </a:extLst>
          </p:cNvPr>
          <p:cNvSpPr/>
          <p:nvPr/>
        </p:nvSpPr>
        <p:spPr>
          <a:xfrm>
            <a:off x="7257493" y="5507321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60DA38-5894-6E52-29A7-D226D838B649}"/>
              </a:ext>
            </a:extLst>
          </p:cNvPr>
          <p:cNvSpPr/>
          <p:nvPr/>
        </p:nvSpPr>
        <p:spPr>
          <a:xfrm>
            <a:off x="7257494" y="4668957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C3F5C-BFD3-D2CB-503F-F35D34628D67}"/>
              </a:ext>
            </a:extLst>
          </p:cNvPr>
          <p:cNvCxnSpPr>
            <a:cxnSpLocks/>
          </p:cNvCxnSpPr>
          <p:nvPr/>
        </p:nvCxnSpPr>
        <p:spPr>
          <a:xfrm flipV="1">
            <a:off x="6096000" y="3335488"/>
            <a:ext cx="5683206" cy="25211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7471D7-980A-4AF0-C636-2614C44BB0BA}"/>
              </a:ext>
            </a:extLst>
          </p:cNvPr>
          <p:cNvSpPr/>
          <p:nvPr/>
        </p:nvSpPr>
        <p:spPr>
          <a:xfrm>
            <a:off x="7757577" y="5183781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3529C1-582D-49FB-E835-AFBDFA475867}"/>
              </a:ext>
            </a:extLst>
          </p:cNvPr>
          <p:cNvSpPr/>
          <p:nvPr/>
        </p:nvSpPr>
        <p:spPr>
          <a:xfrm>
            <a:off x="8056718" y="4129535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482C10-900E-875D-9681-24276206A91C}"/>
              </a:ext>
            </a:extLst>
          </p:cNvPr>
          <p:cNvSpPr/>
          <p:nvPr/>
        </p:nvSpPr>
        <p:spPr>
          <a:xfrm>
            <a:off x="8054907" y="4566364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962ED8-2DEC-2726-F85A-BEBDE80B0B21}"/>
              </a:ext>
            </a:extLst>
          </p:cNvPr>
          <p:cNvSpPr/>
          <p:nvPr/>
        </p:nvSpPr>
        <p:spPr>
          <a:xfrm>
            <a:off x="8559174" y="5079747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5054348-CFD7-9736-7D72-2735FB62D874}"/>
              </a:ext>
            </a:extLst>
          </p:cNvPr>
          <p:cNvSpPr/>
          <p:nvPr/>
        </p:nvSpPr>
        <p:spPr>
          <a:xfrm>
            <a:off x="9011230" y="4066822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98F959-9922-7BA6-5CEF-15EB547FDFCD}"/>
              </a:ext>
            </a:extLst>
          </p:cNvPr>
          <p:cNvSpPr/>
          <p:nvPr/>
        </p:nvSpPr>
        <p:spPr>
          <a:xfrm>
            <a:off x="9493834" y="4591339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9B3B2B-D8DE-FA6E-A2C4-5CD484951C5C}"/>
              </a:ext>
            </a:extLst>
          </p:cNvPr>
          <p:cNvSpPr/>
          <p:nvPr/>
        </p:nvSpPr>
        <p:spPr>
          <a:xfrm>
            <a:off x="9456828" y="3896626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8CBC97-EBFD-8A25-FAC3-DBD42E184008}"/>
              </a:ext>
            </a:extLst>
          </p:cNvPr>
          <p:cNvSpPr/>
          <p:nvPr/>
        </p:nvSpPr>
        <p:spPr>
          <a:xfrm>
            <a:off x="10046864" y="3663717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A86FD1-0A65-59FA-0961-2B6F0579C987}"/>
              </a:ext>
            </a:extLst>
          </p:cNvPr>
          <p:cNvSpPr/>
          <p:nvPr/>
        </p:nvSpPr>
        <p:spPr>
          <a:xfrm>
            <a:off x="10047789" y="3915254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87F58-68C9-4437-6D56-8CE246B4FE48}"/>
              </a:ext>
            </a:extLst>
          </p:cNvPr>
          <p:cNvGrpSpPr/>
          <p:nvPr/>
        </p:nvGrpSpPr>
        <p:grpSpPr>
          <a:xfrm>
            <a:off x="2235046" y="3345914"/>
            <a:ext cx="2932741" cy="945643"/>
            <a:chOff x="2235046" y="3345914"/>
            <a:chExt cx="2932741" cy="945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509EFAD-C8A9-7561-BAAE-C21049298B78}"/>
                    </a:ext>
                  </a:extLst>
                </p:cNvPr>
                <p:cNvSpPr txBox="1"/>
                <p:nvPr/>
              </p:nvSpPr>
              <p:spPr>
                <a:xfrm>
                  <a:off x="2235046" y="3345914"/>
                  <a:ext cx="1522354" cy="9456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</a:rPr>
                    <a:t>What our model would predict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509EFAD-C8A9-7561-BAAE-C2104929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5046" y="3345914"/>
                  <a:ext cx="1522354" cy="945643"/>
                </a:xfrm>
                <a:prstGeom prst="rect">
                  <a:avLst/>
                </a:prstGeom>
                <a:blipFill>
                  <a:blip r:embed="rId5"/>
                  <a:stretch>
                    <a:fillRect t="-2667" r="-3333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C98EDD5-3D86-1C6C-85E2-C2B518464C4D}"/>
                    </a:ext>
                  </a:extLst>
                </p:cNvPr>
                <p:cNvSpPr txBox="1"/>
                <p:nvPr/>
              </p:nvSpPr>
              <p:spPr>
                <a:xfrm>
                  <a:off x="3645433" y="3388745"/>
                  <a:ext cx="1522354" cy="66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/>
                      </a:solidFill>
                    </a:rPr>
                    <a:t>What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 actually is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C98EDD5-3D86-1C6C-85E2-C2B518464C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5433" y="3388745"/>
                  <a:ext cx="1522354" cy="668645"/>
                </a:xfrm>
                <a:prstGeom prst="rect">
                  <a:avLst/>
                </a:prstGeom>
                <a:blipFill>
                  <a:blip r:embed="rId6"/>
                  <a:stretch>
                    <a:fillRect t="-3704"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885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B590-25B2-EB51-4155-0BE882C7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3AEDF-12FA-A2DC-B5BC-F16CC38EE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76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5285-8D32-4ED6-3E9C-CCB09C74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“line of best fit”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630C4-71D3-A973-2795-1C4F4B68DF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235" y="1940138"/>
                <a:ext cx="5324363" cy="51321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Why this particular quantity?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Many answers...</a:t>
                </a: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B</a:t>
                </a:r>
                <a:r>
                  <a:rPr lang="en-US" dirty="0">
                    <a:solidFill>
                      <a:srgbClr val="7030A0"/>
                    </a:solidFill>
                  </a:rPr>
                  <a:t>est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dirty="0">
                    <a:solidFill>
                      <a:schemeClr val="accent2"/>
                    </a:solidFill>
                  </a:rPr>
                  <a:t>L</a:t>
                </a:r>
                <a:r>
                  <a:rPr lang="en-US" dirty="0">
                    <a:solidFill>
                      <a:schemeClr val="accent2"/>
                    </a:solidFill>
                  </a:rPr>
                  <a:t>inear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U</a:t>
                </a:r>
                <a:r>
                  <a:rPr lang="en-US" dirty="0">
                    <a:solidFill>
                      <a:srgbClr val="00B050"/>
                    </a:solidFill>
                  </a:rPr>
                  <a:t>nbiased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E</a:t>
                </a:r>
                <a:r>
                  <a:rPr lang="en-US" dirty="0">
                    <a:solidFill>
                      <a:schemeClr val="accent1"/>
                    </a:solidFill>
                  </a:rPr>
                  <a:t>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630C4-71D3-A973-2795-1C4F4B68DF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235" y="1940138"/>
                <a:ext cx="5324363" cy="5132174"/>
              </a:xfrm>
              <a:blipFill>
                <a:blip r:embed="rId2"/>
                <a:stretch>
                  <a:fillRect l="-2143" t="-15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B769D0-D07C-6943-1AFE-0BD5032E207F}"/>
              </a:ext>
            </a:extLst>
          </p:cNvPr>
          <p:cNvCxnSpPr/>
          <p:nvPr/>
        </p:nvCxnSpPr>
        <p:spPr>
          <a:xfrm>
            <a:off x="6629754" y="2390775"/>
            <a:ext cx="0" cy="3786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4C10BC-CC32-1930-B079-5AFB790D42A2}"/>
              </a:ext>
            </a:extLst>
          </p:cNvPr>
          <p:cNvCxnSpPr>
            <a:cxnSpLocks/>
          </p:cNvCxnSpPr>
          <p:nvPr/>
        </p:nvCxnSpPr>
        <p:spPr>
          <a:xfrm flipH="1">
            <a:off x="6629754" y="6176963"/>
            <a:ext cx="49958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6ADCD-D08E-70BC-A4D9-8B3F12FCEA31}"/>
                  </a:ext>
                </a:extLst>
              </p:cNvPr>
              <p:cNvSpPr txBox="1"/>
              <p:nvPr/>
            </p:nvSpPr>
            <p:spPr>
              <a:xfrm>
                <a:off x="6122551" y="2390775"/>
                <a:ext cx="478628" cy="624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F6ADCD-D08E-70BC-A4D9-8B3F12FCE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551" y="2390775"/>
                <a:ext cx="478628" cy="624338"/>
              </a:xfrm>
              <a:prstGeom prst="rect">
                <a:avLst/>
              </a:prstGeom>
              <a:blipFill>
                <a:blip r:embed="rId3"/>
                <a:stretch>
                  <a:fillRect l="-7692" r="-7692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0B82A-3787-DEC5-E09F-E66D2047BDC3}"/>
                  </a:ext>
                </a:extLst>
              </p:cNvPr>
              <p:cNvSpPr txBox="1"/>
              <p:nvPr/>
            </p:nvSpPr>
            <p:spPr>
              <a:xfrm>
                <a:off x="11300578" y="6229801"/>
                <a:ext cx="478628" cy="624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40B82A-3787-DEC5-E09F-E66D2047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578" y="6229801"/>
                <a:ext cx="478628" cy="624338"/>
              </a:xfrm>
              <a:prstGeom prst="rect">
                <a:avLst/>
              </a:prstGeom>
              <a:blipFill>
                <a:blip r:embed="rId4"/>
                <a:stretch>
                  <a:fillRect l="-7692" r="-23077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2F9C2AC-F111-4006-AF72-4241C7F1417D}"/>
              </a:ext>
            </a:extLst>
          </p:cNvPr>
          <p:cNvSpPr txBox="1"/>
          <p:nvPr/>
        </p:nvSpPr>
        <p:spPr>
          <a:xfrm>
            <a:off x="7158391" y="62298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F299E-4D01-22BE-AE7F-A6270B21C2F6}"/>
              </a:ext>
            </a:extLst>
          </p:cNvPr>
          <p:cNvSpPr txBox="1"/>
          <p:nvPr/>
        </p:nvSpPr>
        <p:spPr>
          <a:xfrm>
            <a:off x="10382604" y="622980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4C0AEA-E0D6-3267-B43F-ECDCF20408C6}"/>
              </a:ext>
            </a:extLst>
          </p:cNvPr>
          <p:cNvCxnSpPr/>
          <p:nvPr/>
        </p:nvCxnSpPr>
        <p:spPr>
          <a:xfrm flipV="1">
            <a:off x="10587391" y="2143567"/>
            <a:ext cx="0" cy="4204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A264A4-6964-19A6-6D08-A3C47A2C4133}"/>
              </a:ext>
            </a:extLst>
          </p:cNvPr>
          <p:cNvCxnSpPr/>
          <p:nvPr/>
        </p:nvCxnSpPr>
        <p:spPr>
          <a:xfrm flipV="1">
            <a:off x="7354919" y="2143567"/>
            <a:ext cx="0" cy="4204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59592E-B75B-CA71-6DD1-C9CB47AF052E}"/>
              </a:ext>
            </a:extLst>
          </p:cNvPr>
          <p:cNvSpPr/>
          <p:nvPr/>
        </p:nvSpPr>
        <p:spPr>
          <a:xfrm>
            <a:off x="10470936" y="3388745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65D7F6-F8EF-05BA-E87F-3F94E28F24F6}"/>
              </a:ext>
            </a:extLst>
          </p:cNvPr>
          <p:cNvSpPr/>
          <p:nvPr/>
        </p:nvSpPr>
        <p:spPr>
          <a:xfrm>
            <a:off x="10450417" y="2293808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A7105A-6E10-BC65-D74A-6F63B205FF41}"/>
              </a:ext>
            </a:extLst>
          </p:cNvPr>
          <p:cNvSpPr/>
          <p:nvPr/>
        </p:nvSpPr>
        <p:spPr>
          <a:xfrm>
            <a:off x="10470936" y="4129535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9DEE63-DFD9-D255-D66F-536271974455}"/>
              </a:ext>
            </a:extLst>
          </p:cNvPr>
          <p:cNvSpPr/>
          <p:nvPr/>
        </p:nvSpPr>
        <p:spPr>
          <a:xfrm>
            <a:off x="9536229" y="5312656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F62911-7F9A-DF42-E8F6-57B44E0CCAC7}"/>
              </a:ext>
            </a:extLst>
          </p:cNvPr>
          <p:cNvSpPr/>
          <p:nvPr/>
        </p:nvSpPr>
        <p:spPr>
          <a:xfrm>
            <a:off x="7257493" y="5507321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60DA38-5894-6E52-29A7-D226D838B649}"/>
              </a:ext>
            </a:extLst>
          </p:cNvPr>
          <p:cNvSpPr/>
          <p:nvPr/>
        </p:nvSpPr>
        <p:spPr>
          <a:xfrm>
            <a:off x="7257494" y="4668957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C3F5C-BFD3-D2CB-503F-F35D34628D67}"/>
              </a:ext>
            </a:extLst>
          </p:cNvPr>
          <p:cNvCxnSpPr>
            <a:cxnSpLocks/>
          </p:cNvCxnSpPr>
          <p:nvPr/>
        </p:nvCxnSpPr>
        <p:spPr>
          <a:xfrm flipV="1">
            <a:off x="6096000" y="3335488"/>
            <a:ext cx="5683206" cy="25211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B7471D7-980A-4AF0-C636-2614C44BB0BA}"/>
              </a:ext>
            </a:extLst>
          </p:cNvPr>
          <p:cNvSpPr/>
          <p:nvPr/>
        </p:nvSpPr>
        <p:spPr>
          <a:xfrm>
            <a:off x="7757577" y="5183781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3529C1-582D-49FB-E835-AFBDFA475867}"/>
              </a:ext>
            </a:extLst>
          </p:cNvPr>
          <p:cNvSpPr/>
          <p:nvPr/>
        </p:nvSpPr>
        <p:spPr>
          <a:xfrm>
            <a:off x="8056718" y="4129535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482C10-900E-875D-9681-24276206A91C}"/>
              </a:ext>
            </a:extLst>
          </p:cNvPr>
          <p:cNvSpPr/>
          <p:nvPr/>
        </p:nvSpPr>
        <p:spPr>
          <a:xfrm>
            <a:off x="8054907" y="4566364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962ED8-2DEC-2726-F85A-BEBDE80B0B21}"/>
              </a:ext>
            </a:extLst>
          </p:cNvPr>
          <p:cNvSpPr/>
          <p:nvPr/>
        </p:nvSpPr>
        <p:spPr>
          <a:xfrm>
            <a:off x="8559174" y="5079747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5054348-CFD7-9736-7D72-2735FB62D874}"/>
              </a:ext>
            </a:extLst>
          </p:cNvPr>
          <p:cNvSpPr/>
          <p:nvPr/>
        </p:nvSpPr>
        <p:spPr>
          <a:xfrm>
            <a:off x="9011230" y="4066822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98F959-9922-7BA6-5CEF-15EB547FDFCD}"/>
              </a:ext>
            </a:extLst>
          </p:cNvPr>
          <p:cNvSpPr/>
          <p:nvPr/>
        </p:nvSpPr>
        <p:spPr>
          <a:xfrm>
            <a:off x="9493834" y="4591339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9B3B2B-D8DE-FA6E-A2C4-5CD484951C5C}"/>
              </a:ext>
            </a:extLst>
          </p:cNvPr>
          <p:cNvSpPr/>
          <p:nvPr/>
        </p:nvSpPr>
        <p:spPr>
          <a:xfrm>
            <a:off x="9456828" y="3896626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8CBC97-EBFD-8A25-FAC3-DBD42E184008}"/>
              </a:ext>
            </a:extLst>
          </p:cNvPr>
          <p:cNvSpPr/>
          <p:nvPr/>
        </p:nvSpPr>
        <p:spPr>
          <a:xfrm>
            <a:off x="10046864" y="3663717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A86FD1-0A65-59FA-0961-2B6F0579C987}"/>
              </a:ext>
            </a:extLst>
          </p:cNvPr>
          <p:cNvSpPr/>
          <p:nvPr/>
        </p:nvSpPr>
        <p:spPr>
          <a:xfrm>
            <a:off x="10047789" y="3915254"/>
            <a:ext cx="232909" cy="2329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09EFAD-C8A9-7561-BAAE-C21049298B78}"/>
                  </a:ext>
                </a:extLst>
              </p:cNvPr>
              <p:cNvSpPr txBox="1"/>
              <p:nvPr/>
            </p:nvSpPr>
            <p:spPr>
              <a:xfrm>
                <a:off x="2239326" y="3490105"/>
                <a:ext cx="1522354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What our model would predict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09EFAD-C8A9-7561-BAAE-C2104929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26" y="3490105"/>
                <a:ext cx="1522354" cy="945643"/>
              </a:xfrm>
              <a:prstGeom prst="rect">
                <a:avLst/>
              </a:prstGeom>
              <a:blipFill>
                <a:blip r:embed="rId5"/>
                <a:stretch>
                  <a:fillRect t="-4000" r="-247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98EDD5-3D86-1C6C-85E2-C2B518464C4D}"/>
                  </a:ext>
                </a:extLst>
              </p:cNvPr>
              <p:cNvSpPr txBox="1"/>
              <p:nvPr/>
            </p:nvSpPr>
            <p:spPr>
              <a:xfrm>
                <a:off x="3716125" y="3505199"/>
                <a:ext cx="1522354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actually is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98EDD5-3D86-1C6C-85E2-C2B51846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125" y="3505199"/>
                <a:ext cx="1522354" cy="668645"/>
              </a:xfrm>
              <a:prstGeom prst="rect">
                <a:avLst/>
              </a:prstGeom>
              <a:blipFill>
                <a:blip r:embed="rId6"/>
                <a:stretch>
                  <a:fillRect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A239F34-4577-E4C5-B028-B64A1472EA5E}"/>
              </a:ext>
            </a:extLst>
          </p:cNvPr>
          <p:cNvSpPr txBox="1"/>
          <p:nvPr/>
        </p:nvSpPr>
        <p:spPr>
          <a:xfrm>
            <a:off x="456405" y="6075083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Minimizes variance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F07B3-3500-7B3C-A470-8CC1E86A9FFC}"/>
              </a:ext>
            </a:extLst>
          </p:cNvPr>
          <p:cNvSpPr txBox="1"/>
          <p:nvPr/>
        </p:nvSpPr>
        <p:spPr>
          <a:xfrm>
            <a:off x="1524627" y="6094039"/>
            <a:ext cx="17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If we want to fit a linear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F29D5E-B55C-64BF-FC49-1C635AD2B0AE}"/>
              </a:ext>
            </a:extLst>
          </p:cNvPr>
          <p:cNvSpPr txBox="1"/>
          <p:nvPr/>
        </p:nvSpPr>
        <p:spPr>
          <a:xfrm>
            <a:off x="3204346" y="6112995"/>
            <a:ext cx="264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and we don’t want to be systematically biased</a:t>
            </a:r>
          </a:p>
        </p:txBody>
      </p:sp>
    </p:spTree>
    <p:extLst>
      <p:ext uri="{BB962C8B-B14F-4D97-AF65-F5344CB8AC3E}">
        <p14:creationId xmlns:p14="http://schemas.microsoft.com/office/powerpoint/2010/main" val="17590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0" grpId="0"/>
      <p:bldP spid="31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>
            <a:extLst>
              <a:ext uri="{FF2B5EF4-FFF2-40B4-BE49-F238E27FC236}">
                <a16:creationId xmlns:a16="http://schemas.microsoft.com/office/drawing/2014/main" id="{FDCD264F-B58C-BDB9-8881-5E64C15C2143}"/>
              </a:ext>
            </a:extLst>
          </p:cNvPr>
          <p:cNvSpPr/>
          <p:nvPr/>
        </p:nvSpPr>
        <p:spPr>
          <a:xfrm>
            <a:off x="1271588" y="3157526"/>
            <a:ext cx="3971925" cy="1328738"/>
          </a:xfrm>
          <a:custGeom>
            <a:avLst/>
            <a:gdLst>
              <a:gd name="connsiteX0" fmla="*/ 2271712 w 3971925"/>
              <a:gd name="connsiteY0" fmla="*/ 0 h 1328738"/>
              <a:gd name="connsiteX1" fmla="*/ 0 w 3971925"/>
              <a:gd name="connsiteY1" fmla="*/ 57150 h 1328738"/>
              <a:gd name="connsiteX2" fmla="*/ 1743075 w 3971925"/>
              <a:gd name="connsiteY2" fmla="*/ 1228725 h 1328738"/>
              <a:gd name="connsiteX3" fmla="*/ 3971925 w 3971925"/>
              <a:gd name="connsiteY3" fmla="*/ 1328738 h 1328738"/>
              <a:gd name="connsiteX4" fmla="*/ 2271712 w 3971925"/>
              <a:gd name="connsiteY4" fmla="*/ 0 h 132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925" h="1328738">
                <a:moveTo>
                  <a:pt x="2271712" y="0"/>
                </a:moveTo>
                <a:lnTo>
                  <a:pt x="0" y="57150"/>
                </a:lnTo>
                <a:lnTo>
                  <a:pt x="1743075" y="1228725"/>
                </a:lnTo>
                <a:lnTo>
                  <a:pt x="3971925" y="1328738"/>
                </a:lnTo>
                <a:lnTo>
                  <a:pt x="2271712" y="0"/>
                </a:lnTo>
                <a:close/>
              </a:path>
            </a:pathLst>
          </a:custGeom>
          <a:solidFill>
            <a:schemeClr val="accent1">
              <a:alpha val="3321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993B96-69A9-6D66-3989-894D823405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31521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800" dirty="0"/>
                  <a:t>What if there’s no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4800" dirty="0"/>
                  <a:t> that fits?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993B96-69A9-6D66-3989-894D82340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31521"/>
                <a:ext cx="10515600" cy="1325563"/>
              </a:xfrm>
              <a:blipFill>
                <a:blip r:embed="rId2"/>
                <a:stretch>
                  <a:fillRect l="-2654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4E93-6561-6DDA-2EBF-7ED8F905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82" y="1409972"/>
            <a:ext cx="5825809" cy="845352"/>
          </a:xfrm>
        </p:spPr>
        <p:txBody>
          <a:bodyPr>
            <a:normAutofit/>
          </a:bodyPr>
          <a:lstStyle/>
          <a:p>
            <a:r>
              <a:rPr lang="en-US" dirty="0"/>
              <a:t>Generalization: plane of best fit.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E32A13-961F-9159-461B-A9CC67C71CD7}"/>
              </a:ext>
            </a:extLst>
          </p:cNvPr>
          <p:cNvGrpSpPr/>
          <p:nvPr/>
        </p:nvGrpSpPr>
        <p:grpSpPr>
          <a:xfrm>
            <a:off x="6906422" y="1366263"/>
            <a:ext cx="5103018" cy="1190750"/>
            <a:chOff x="5660231" y="1683273"/>
            <a:chExt cx="6100762" cy="1241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/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D6C18B4-FEBD-2262-F182-2205F018A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0231" y="2204477"/>
                  <a:ext cx="6100762" cy="720404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2D3BD1C0-3016-A1CC-D44B-2DBA3A08E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674" y="1882244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DFBC9448-0090-933A-08A6-53E0835E8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2571" y="1715427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03DA9587-1808-21B5-7971-37CDE100A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6030173" y="1683273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8000466"/>
                  </p:ext>
                </p:extLst>
              </p:nvPr>
            </p:nvGraphicFramePr>
            <p:xfrm>
              <a:off x="7454642" y="2722663"/>
              <a:ext cx="4368029" cy="41311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5854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9265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355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6DB134-071D-B663-8277-DB74FC11B2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8000466"/>
                  </p:ext>
                </p:extLst>
              </p:nvPr>
            </p:nvGraphicFramePr>
            <p:xfrm>
              <a:off x="7454642" y="2722663"/>
              <a:ext cx="4368029" cy="41311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0464">
                      <a:extLst>
                        <a:ext uri="{9D8B030D-6E8A-4147-A177-3AD203B41FA5}">
                          <a16:colId xmlns:a16="http://schemas.microsoft.com/office/drawing/2014/main" val="2841697673"/>
                        </a:ext>
                      </a:extLst>
                    </a:gridCol>
                    <a:gridCol w="1210311">
                      <a:extLst>
                        <a:ext uri="{9D8B030D-6E8A-4147-A177-3AD203B41FA5}">
                          <a16:colId xmlns:a16="http://schemas.microsoft.com/office/drawing/2014/main" val="619927420"/>
                        </a:ext>
                      </a:extLst>
                    </a:gridCol>
                    <a:gridCol w="1289936">
                      <a:extLst>
                        <a:ext uri="{9D8B030D-6E8A-4147-A177-3AD203B41FA5}">
                          <a16:colId xmlns:a16="http://schemas.microsoft.com/office/drawing/2014/main" val="3575489219"/>
                        </a:ext>
                      </a:extLst>
                    </a:gridCol>
                    <a:gridCol w="1257318">
                      <a:extLst>
                        <a:ext uri="{9D8B030D-6E8A-4147-A177-3AD203B41FA5}">
                          <a16:colId xmlns:a16="http://schemas.microsoft.com/office/drawing/2014/main" val="2118371764"/>
                        </a:ext>
                      </a:extLst>
                    </a:gridCol>
                  </a:tblGrid>
                  <a:tr h="61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2041" r="-625000" b="-5673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" t="-2041" r="-212500" b="-5673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41176" t="-2041" r="-100000" b="-5673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48485" t="-2041" r="-3030" b="-5673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406159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0976901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3518782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4194149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$12.5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5770327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$11.8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39265"/>
                      </a:ext>
                    </a:extLst>
                  </a:tr>
                  <a:tr h="585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...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63559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7B28276-472B-3A1E-A921-BD2B81E88B97}"/>
              </a:ext>
            </a:extLst>
          </p:cNvPr>
          <p:cNvSpPr txBox="1"/>
          <p:nvPr/>
        </p:nvSpPr>
        <p:spPr>
          <a:xfrm>
            <a:off x="185738" y="0"/>
            <a:ext cx="462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But, we had more variables!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F2EFCC-5B9F-1991-2036-97693D8E7B45}"/>
              </a:ext>
            </a:extLst>
          </p:cNvPr>
          <p:cNvGrpSpPr/>
          <p:nvPr/>
        </p:nvGrpSpPr>
        <p:grpSpPr>
          <a:xfrm>
            <a:off x="-292953" y="1882941"/>
            <a:ext cx="7378147" cy="4648276"/>
            <a:chOff x="-292953" y="1882941"/>
            <a:chExt cx="7378147" cy="464827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519767-DC1B-DAF7-FB6A-8376E280C72A}"/>
                </a:ext>
              </a:extLst>
            </p:cNvPr>
            <p:cNvSpPr/>
            <p:nvPr/>
          </p:nvSpPr>
          <p:spPr>
            <a:xfrm>
              <a:off x="5130956" y="4417001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09E2EBF-5DC2-15C2-9449-BF2BF56617D2}"/>
                </a:ext>
              </a:extLst>
            </p:cNvPr>
            <p:cNvSpPr/>
            <p:nvPr/>
          </p:nvSpPr>
          <p:spPr>
            <a:xfrm>
              <a:off x="1150163" y="3152717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08DC3BE-9FE8-CD0C-1662-EA498C3334D2}"/>
                </a:ext>
              </a:extLst>
            </p:cNvPr>
            <p:cNvSpPr/>
            <p:nvPr/>
          </p:nvSpPr>
          <p:spPr>
            <a:xfrm>
              <a:off x="2982530" y="4401507"/>
              <a:ext cx="141926" cy="10380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514769C-4FF8-5732-7ED6-1635D3377EE8}"/>
                </a:ext>
              </a:extLst>
            </p:cNvPr>
            <p:cNvSpPr/>
            <p:nvPr/>
          </p:nvSpPr>
          <p:spPr>
            <a:xfrm>
              <a:off x="2978052" y="4138172"/>
              <a:ext cx="141926" cy="10380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AEFB9A-4C2B-69C2-C3CB-17C47D3E8127}"/>
                </a:ext>
              </a:extLst>
            </p:cNvPr>
            <p:cNvCxnSpPr>
              <a:cxnSpLocks/>
            </p:cNvCxnSpPr>
            <p:nvPr/>
          </p:nvCxnSpPr>
          <p:spPr>
            <a:xfrm>
              <a:off x="3041832" y="2104564"/>
              <a:ext cx="0" cy="26293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A122760-DB4D-1B99-99A4-EC337245A3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1832" y="4733914"/>
              <a:ext cx="4043362" cy="88582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A692D4-637C-47E7-8B62-AE9512F67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13" y="4733914"/>
              <a:ext cx="2624819" cy="148154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8246E8-4B1C-7274-9047-E15A01E26CE9}"/>
                    </a:ext>
                  </a:extLst>
                </p:cNvPr>
                <p:cNvSpPr txBox="1"/>
                <p:nvPr/>
              </p:nvSpPr>
              <p:spPr>
                <a:xfrm flipH="1">
                  <a:off x="2840537" y="1882941"/>
                  <a:ext cx="1050485" cy="624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8246E8-4B1C-7274-9047-E15A01E26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40537" y="1882941"/>
                  <a:ext cx="1050485" cy="624338"/>
                </a:xfrm>
                <a:prstGeom prst="rect">
                  <a:avLst/>
                </a:prstGeom>
                <a:blipFill>
                  <a:blip r:embed="rId8"/>
                  <a:stretch>
                    <a:fillRect b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7C00D1-D75E-E94C-5F37-4A3DA213B076}"/>
                    </a:ext>
                  </a:extLst>
                </p:cNvPr>
                <p:cNvSpPr txBox="1"/>
                <p:nvPr/>
              </p:nvSpPr>
              <p:spPr>
                <a:xfrm flipH="1">
                  <a:off x="5838216" y="5474688"/>
                  <a:ext cx="1050485" cy="624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F7C00D1-D75E-E94C-5F37-4A3DA213B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838216" y="5474688"/>
                  <a:ext cx="1050485" cy="624338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28F5FB9-604F-800B-5BBE-AAD67F5BA0D0}"/>
                    </a:ext>
                  </a:extLst>
                </p:cNvPr>
                <p:cNvSpPr txBox="1"/>
                <p:nvPr/>
              </p:nvSpPr>
              <p:spPr>
                <a:xfrm flipH="1">
                  <a:off x="-292953" y="5906879"/>
                  <a:ext cx="1050485" cy="624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28F5FB9-604F-800B-5BBE-AAD67F5BA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-292953" y="5906879"/>
                  <a:ext cx="1050485" cy="624338"/>
                </a:xfrm>
                <a:prstGeom prst="rect">
                  <a:avLst/>
                </a:prstGeom>
                <a:blipFill>
                  <a:blip r:embed="rId10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6D9B5F-FD27-BCF8-DDE6-0BCA11A04800}"/>
                </a:ext>
              </a:extLst>
            </p:cNvPr>
            <p:cNvSpPr txBox="1"/>
            <p:nvPr/>
          </p:nvSpPr>
          <p:spPr>
            <a:xfrm>
              <a:off x="5301200" y="484249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5D9D68-EE09-AC0A-3A15-23127C990E80}"/>
                </a:ext>
              </a:extLst>
            </p:cNvPr>
            <p:cNvSpPr txBox="1"/>
            <p:nvPr/>
          </p:nvSpPr>
          <p:spPr>
            <a:xfrm>
              <a:off x="875699" y="549695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912117-D640-7BDF-AFEA-DDAE9BE76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5779" y="5211829"/>
              <a:ext cx="1829495" cy="1086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B1DA6C-FC0C-0EA4-9B7E-B922D6FB6600}"/>
                </a:ext>
              </a:extLst>
            </p:cNvPr>
            <p:cNvCxnSpPr>
              <a:cxnSpLocks/>
            </p:cNvCxnSpPr>
            <p:nvPr/>
          </p:nvCxnSpPr>
          <p:spPr>
            <a:xfrm>
              <a:off x="1245147" y="5744192"/>
              <a:ext cx="2120631" cy="5536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9D7C887-A8FE-D281-A515-6E28A568BC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0225" y="2414852"/>
              <a:ext cx="15240" cy="2796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55DC81-0F4A-0209-9463-C5E577C4C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2239" y="2587530"/>
              <a:ext cx="68019" cy="3710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C97C10-BD3C-C3EC-C4C6-A015DB39F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9317" y="2865576"/>
              <a:ext cx="68020" cy="2878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9B7BFD3-8E59-1B8C-E20C-91152A7AA875}"/>
                </a:ext>
              </a:extLst>
            </p:cNvPr>
            <p:cNvSpPr/>
            <p:nvPr/>
          </p:nvSpPr>
          <p:spPr>
            <a:xfrm>
              <a:off x="3303222" y="2983921"/>
              <a:ext cx="356292" cy="35629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BC257BB-D6C8-1AB3-985E-116E833524AA}"/>
                </a:ext>
              </a:extLst>
            </p:cNvPr>
            <p:cNvSpPr/>
            <p:nvPr/>
          </p:nvSpPr>
          <p:spPr>
            <a:xfrm>
              <a:off x="3313796" y="3297081"/>
              <a:ext cx="356292" cy="35629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8F4FC6-55FE-C15C-2C3E-25424372C447}"/>
                </a:ext>
              </a:extLst>
            </p:cNvPr>
            <p:cNvSpPr/>
            <p:nvPr/>
          </p:nvSpPr>
          <p:spPr>
            <a:xfrm>
              <a:off x="5113770" y="4071946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85B2CD3-AB9D-9F09-DAE9-5AEC4238D070}"/>
                </a:ext>
              </a:extLst>
            </p:cNvPr>
            <p:cNvSpPr/>
            <p:nvPr/>
          </p:nvSpPr>
          <p:spPr>
            <a:xfrm>
              <a:off x="5156878" y="4723539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0F8CA51-D5B5-EB2C-D05D-F1AB08E6CB25}"/>
                </a:ext>
              </a:extLst>
            </p:cNvPr>
            <p:cNvSpPr/>
            <p:nvPr/>
          </p:nvSpPr>
          <p:spPr>
            <a:xfrm>
              <a:off x="3320695" y="2776764"/>
              <a:ext cx="356292" cy="35629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F6E7D0B-57C3-463C-A268-13860D22B8DC}"/>
                </a:ext>
              </a:extLst>
            </p:cNvPr>
            <p:cNvSpPr/>
            <p:nvPr/>
          </p:nvSpPr>
          <p:spPr>
            <a:xfrm>
              <a:off x="1155831" y="3420464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55F3684-8252-40EE-8A65-51D5C85CD9C3}"/>
                </a:ext>
              </a:extLst>
            </p:cNvPr>
            <p:cNvSpPr/>
            <p:nvPr/>
          </p:nvSpPr>
          <p:spPr>
            <a:xfrm>
              <a:off x="1145410" y="2847630"/>
              <a:ext cx="232909" cy="23290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B3EF58C0-005D-5A16-A267-192175893219}"/>
                  </a:ext>
                </a:extLst>
              </p:cNvPr>
              <p:cNvSpPr/>
              <p:nvPr/>
            </p:nvSpPr>
            <p:spPr>
              <a:xfrm>
                <a:off x="1064260" y="5966726"/>
                <a:ext cx="4869162" cy="79967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B3EF58C0-005D-5A16-A267-192175893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60" y="5966726"/>
                <a:ext cx="4869162" cy="799677"/>
              </a:xfrm>
              <a:prstGeom prst="roundRect">
                <a:avLst/>
              </a:prstGeom>
              <a:blipFill>
                <a:blip r:embed="rId11"/>
                <a:stretch>
                  <a:fillRect t="-46154" b="-9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8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" grpId="0" build="p"/>
      <p:bldP spid="5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AFA-1FFB-4C28-B515-5902ED45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generally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FED45-0CAF-ECFF-4359-6EB947164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we have observables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, as well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to minimize sum-of-squares loss.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 “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Hyper</a:t>
                </a:r>
                <a:r>
                  <a:rPr lang="en-US" dirty="0">
                    <a:solidFill>
                      <a:schemeClr val="accent1"/>
                    </a:solidFill>
                  </a:rPr>
                  <a:t>plane of best fit.”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FED45-0CAF-ECFF-4359-6EB947164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2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BAFA-1FFB-4C28-B515-5902ED45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interpret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FED45-0CAF-ECFF-4359-6EB947164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0439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</a:rPr>
                  <a:t>If</a:t>
                </a:r>
                <a:r>
                  <a:rPr lang="en-US" dirty="0"/>
                  <a:t> we believe that we have a reasonable model: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as the ATE (of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Think of what we’ve done as “controlling” for the observables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Whether or not we believe we have a reasonable model:</a:t>
                </a:r>
              </a:p>
              <a:p>
                <a:pPr lvl="1"/>
                <a:r>
                  <a:rPr lang="en-US" sz="2800" b="1" dirty="0">
                    <a:solidFill>
                      <a:srgbClr val="FF0000"/>
                    </a:solidFill>
                  </a:rPr>
                  <a:t>If</a:t>
                </a:r>
                <a:r>
                  <a:rPr lang="en-US" dirty="0">
                    <a:solidFill>
                      <a:schemeClr val="accent1"/>
                    </a:solidFill>
                  </a:rPr>
                  <a:t> the model is a good fit for the data, and we think future data will come from a similar distribution, maybe we can do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FED45-0CAF-ECFF-4359-6EB947164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0439" y="1825625"/>
                <a:ext cx="10515600" cy="4351338"/>
              </a:xfrm>
              <a:blipFill>
                <a:blip r:embed="rId2"/>
                <a:stretch>
                  <a:fillRect l="-1809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33A499-2E73-EE24-1A77-94346428C481}"/>
                  </a:ext>
                </a:extLst>
              </p:cNvPr>
              <p:cNvSpPr txBox="1"/>
              <p:nvPr/>
            </p:nvSpPr>
            <p:spPr>
              <a:xfrm>
                <a:off x="6807994" y="0"/>
                <a:ext cx="6100762" cy="771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to minimize sum-of-squares loss.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33A499-2E73-EE24-1A77-94346428C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94" y="0"/>
                <a:ext cx="6100762" cy="771814"/>
              </a:xfrm>
              <a:prstGeom prst="rect">
                <a:avLst/>
              </a:prstGeom>
              <a:blipFill>
                <a:blip r:embed="rId3"/>
                <a:stretch>
                  <a:fillRect l="-1040" t="-47541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>
            <a:extLst>
              <a:ext uri="{FF2B5EF4-FFF2-40B4-BE49-F238E27FC236}">
                <a16:creationId xmlns:a16="http://schemas.microsoft.com/office/drawing/2014/main" id="{BF3C9595-443E-6AC7-DF75-18ACCF30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2" y="3497998"/>
            <a:ext cx="765768" cy="76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691137-EE95-3169-55DF-B2FE8DB974CF}"/>
              </a:ext>
            </a:extLst>
          </p:cNvPr>
          <p:cNvGrpSpPr/>
          <p:nvPr/>
        </p:nvGrpSpPr>
        <p:grpSpPr>
          <a:xfrm>
            <a:off x="72432" y="1825625"/>
            <a:ext cx="910677" cy="768610"/>
            <a:chOff x="3275920" y="6035852"/>
            <a:chExt cx="910677" cy="7686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6F38EA-5776-747E-C6C7-DD174E66C7AC}"/>
                </a:ext>
              </a:extLst>
            </p:cNvPr>
            <p:cNvSpPr/>
            <p:nvPr/>
          </p:nvSpPr>
          <p:spPr>
            <a:xfrm>
              <a:off x="3912378" y="6035852"/>
              <a:ext cx="274219" cy="2742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77A50F-4C56-6936-3636-6C2E335CDE25}"/>
                </a:ext>
              </a:extLst>
            </p:cNvPr>
            <p:cNvSpPr/>
            <p:nvPr/>
          </p:nvSpPr>
          <p:spPr>
            <a:xfrm>
              <a:off x="3912378" y="6530243"/>
              <a:ext cx="274219" cy="2742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1CA56A3-3C4A-8CE0-61A2-5CB0EBF78ED4}"/>
                </a:ext>
              </a:extLst>
            </p:cNvPr>
            <p:cNvSpPr/>
            <p:nvPr/>
          </p:nvSpPr>
          <p:spPr>
            <a:xfrm>
              <a:off x="3275920" y="6286212"/>
              <a:ext cx="274219" cy="2742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F7A3A3-A7A7-F62E-3C45-F0B9310BDB65}"/>
                </a:ext>
              </a:extLst>
            </p:cNvPr>
            <p:cNvCxnSpPr>
              <a:cxnSpLocks/>
              <a:stCxn id="22" idx="7"/>
              <a:endCxn id="20" idx="2"/>
            </p:cNvCxnSpPr>
            <p:nvPr/>
          </p:nvCxnSpPr>
          <p:spPr>
            <a:xfrm flipV="1">
              <a:off x="3509981" y="6172962"/>
              <a:ext cx="402397" cy="1534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D9A12C2-F21F-5472-6DB8-A1865F8B40DE}"/>
                </a:ext>
              </a:extLst>
            </p:cNvPr>
            <p:cNvCxnSpPr>
              <a:cxnSpLocks/>
              <a:stCxn id="22" idx="5"/>
              <a:endCxn id="21" idx="2"/>
            </p:cNvCxnSpPr>
            <p:nvPr/>
          </p:nvCxnSpPr>
          <p:spPr>
            <a:xfrm>
              <a:off x="3509980" y="6520272"/>
              <a:ext cx="402398" cy="1470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6905BC9-46DB-B295-5371-844500AF9988}"/>
                </a:ext>
              </a:extLst>
            </p:cNvPr>
            <p:cNvCxnSpPr>
              <a:cxnSpLocks/>
              <a:stCxn id="20" idx="4"/>
              <a:endCxn id="21" idx="0"/>
            </p:cNvCxnSpPr>
            <p:nvPr/>
          </p:nvCxnSpPr>
          <p:spPr>
            <a:xfrm>
              <a:off x="4049488" y="6310071"/>
              <a:ext cx="0" cy="2201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41F1136-D2FE-4E65-643C-45F8830DD05A}"/>
              </a:ext>
            </a:extLst>
          </p:cNvPr>
          <p:cNvGrpSpPr/>
          <p:nvPr/>
        </p:nvGrpSpPr>
        <p:grpSpPr>
          <a:xfrm>
            <a:off x="2401324" y="4679253"/>
            <a:ext cx="8403574" cy="2222523"/>
            <a:chOff x="2401324" y="4679253"/>
            <a:chExt cx="8403574" cy="222252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9105233-AEAF-7E84-1DAD-38A5B98315E6}"/>
                </a:ext>
              </a:extLst>
            </p:cNvPr>
            <p:cNvGrpSpPr/>
            <p:nvPr/>
          </p:nvGrpSpPr>
          <p:grpSpPr>
            <a:xfrm>
              <a:off x="2401324" y="4785896"/>
              <a:ext cx="2725054" cy="2105418"/>
              <a:chOff x="5554393" y="2390775"/>
              <a:chExt cx="6224813" cy="480938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9C456BB-3522-B24A-8D17-F212CD9BF3D1}"/>
                  </a:ext>
                </a:extLst>
              </p:cNvPr>
              <p:cNvCxnSpPr/>
              <p:nvPr/>
            </p:nvCxnSpPr>
            <p:spPr>
              <a:xfrm>
                <a:off x="6629754" y="2390775"/>
                <a:ext cx="0" cy="37861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18ED985-B339-BBDD-7B5C-1775297376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9754" y="6176963"/>
                <a:ext cx="4995862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0289E9B-73E6-096F-E7E5-BFC7EA66A9FB}"/>
                      </a:ext>
                    </a:extLst>
                  </p:cNvPr>
                  <p:cNvSpPr txBox="1"/>
                  <p:nvPr/>
                </p:nvSpPr>
                <p:spPr>
                  <a:xfrm>
                    <a:off x="5554393" y="2390775"/>
                    <a:ext cx="1046785" cy="97035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0289E9B-73E6-096F-E7E5-BFC7EA66A9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4393" y="2390775"/>
                    <a:ext cx="1046785" cy="97035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960FCE2-8BD6-511F-0F14-C691966A708B}"/>
                      </a:ext>
                    </a:extLst>
                  </p:cNvPr>
                  <p:cNvSpPr txBox="1"/>
                  <p:nvPr/>
                </p:nvSpPr>
                <p:spPr>
                  <a:xfrm>
                    <a:off x="11300579" y="6229802"/>
                    <a:ext cx="478627" cy="97035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960FCE2-8BD6-511F-0F14-C691966A70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00579" y="6229802"/>
                    <a:ext cx="478627" cy="9703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94118"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9AD198-C071-E484-4558-AEA69322F021}"/>
                  </a:ext>
                </a:extLst>
              </p:cNvPr>
              <p:cNvSpPr/>
              <p:nvPr/>
            </p:nvSpPr>
            <p:spPr>
              <a:xfrm>
                <a:off x="10470936" y="3388745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41FC1E5-FC89-7D67-0CF9-249B2DE56853}"/>
                  </a:ext>
                </a:extLst>
              </p:cNvPr>
              <p:cNvSpPr/>
              <p:nvPr/>
            </p:nvSpPr>
            <p:spPr>
              <a:xfrm>
                <a:off x="10874698" y="3501376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F93AB4D-B59C-C0F2-2D6D-81B47054E287}"/>
                  </a:ext>
                </a:extLst>
              </p:cNvPr>
              <p:cNvSpPr/>
              <p:nvPr/>
            </p:nvSpPr>
            <p:spPr>
              <a:xfrm>
                <a:off x="10470936" y="4129535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D8BD65-D270-EDCB-A601-7574248208A2}"/>
                  </a:ext>
                </a:extLst>
              </p:cNvPr>
              <p:cNvSpPr/>
              <p:nvPr/>
            </p:nvSpPr>
            <p:spPr>
              <a:xfrm>
                <a:off x="9536230" y="4170361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C69B480-80BC-2589-6886-E7B6D295AD34}"/>
                  </a:ext>
                </a:extLst>
              </p:cNvPr>
              <p:cNvSpPr/>
              <p:nvPr/>
            </p:nvSpPr>
            <p:spPr>
              <a:xfrm>
                <a:off x="7257493" y="5507321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432231F-2A73-8909-D4EA-E221DFA02F11}"/>
                  </a:ext>
                </a:extLst>
              </p:cNvPr>
              <p:cNvSpPr/>
              <p:nvPr/>
            </p:nvSpPr>
            <p:spPr>
              <a:xfrm>
                <a:off x="7257494" y="4668957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0A3E3B7-A571-24B1-845F-5F5EEEBCE6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335488"/>
                <a:ext cx="5683206" cy="252110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A217506-C7CE-E859-36ED-DF45E0A1BDC3}"/>
                  </a:ext>
                </a:extLst>
              </p:cNvPr>
              <p:cNvSpPr/>
              <p:nvPr/>
            </p:nvSpPr>
            <p:spPr>
              <a:xfrm>
                <a:off x="7757577" y="5183781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531994C-BD33-FB55-1EF0-811380642CC5}"/>
                  </a:ext>
                </a:extLst>
              </p:cNvPr>
              <p:cNvSpPr/>
              <p:nvPr/>
            </p:nvSpPr>
            <p:spPr>
              <a:xfrm>
                <a:off x="8056718" y="4586457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2B49423-2A5C-774A-3D75-0AD0CD339170}"/>
                  </a:ext>
                </a:extLst>
              </p:cNvPr>
              <p:cNvSpPr/>
              <p:nvPr/>
            </p:nvSpPr>
            <p:spPr>
              <a:xfrm>
                <a:off x="8054907" y="4566364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C9D23DB-9E32-D586-4540-1B56D5E618AD}"/>
                  </a:ext>
                </a:extLst>
              </p:cNvPr>
              <p:cNvSpPr/>
              <p:nvPr/>
            </p:nvSpPr>
            <p:spPr>
              <a:xfrm>
                <a:off x="8559175" y="4851281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A6077E5-0A4E-29B6-262D-6F36137EC9AD}"/>
                  </a:ext>
                </a:extLst>
              </p:cNvPr>
              <p:cNvSpPr/>
              <p:nvPr/>
            </p:nvSpPr>
            <p:spPr>
              <a:xfrm>
                <a:off x="9011230" y="4066822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D549497-FF2E-D384-9248-E553DB9E185F}"/>
                  </a:ext>
                </a:extLst>
              </p:cNvPr>
              <p:cNvSpPr/>
              <p:nvPr/>
            </p:nvSpPr>
            <p:spPr>
              <a:xfrm>
                <a:off x="9493834" y="4591339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566031D-512A-C5DD-01F5-EDA226D9F4D8}"/>
                  </a:ext>
                </a:extLst>
              </p:cNvPr>
              <p:cNvSpPr/>
              <p:nvPr/>
            </p:nvSpPr>
            <p:spPr>
              <a:xfrm>
                <a:off x="9456828" y="3896626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33F434C-9747-FB81-E9E2-DDD9F575BB80}"/>
                  </a:ext>
                </a:extLst>
              </p:cNvPr>
              <p:cNvSpPr/>
              <p:nvPr/>
            </p:nvSpPr>
            <p:spPr>
              <a:xfrm>
                <a:off x="10046865" y="3859546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56B34ED-3E8F-DD1F-52E7-CF4569FE5749}"/>
                  </a:ext>
                </a:extLst>
              </p:cNvPr>
              <p:cNvSpPr/>
              <p:nvPr/>
            </p:nvSpPr>
            <p:spPr>
              <a:xfrm>
                <a:off x="10047789" y="3915254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F6966E3-FC63-5562-962E-66157E3C1293}"/>
                </a:ext>
              </a:extLst>
            </p:cNvPr>
            <p:cNvGrpSpPr/>
            <p:nvPr/>
          </p:nvGrpSpPr>
          <p:grpSpPr>
            <a:xfrm>
              <a:off x="6690690" y="4679253"/>
              <a:ext cx="2725054" cy="2222523"/>
              <a:chOff x="5554393" y="2123273"/>
              <a:chExt cx="6224813" cy="5076886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5F0D8C9-77A9-07C1-A034-E2B4A647EC37}"/>
                  </a:ext>
                </a:extLst>
              </p:cNvPr>
              <p:cNvCxnSpPr/>
              <p:nvPr/>
            </p:nvCxnSpPr>
            <p:spPr>
              <a:xfrm>
                <a:off x="6629754" y="2390775"/>
                <a:ext cx="0" cy="378618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28249E1-A324-164E-B6FD-77F7B50C99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9754" y="6176963"/>
                <a:ext cx="4995862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C5E28AB-50B5-BB45-1879-7296CDBA355C}"/>
                      </a:ext>
                    </a:extLst>
                  </p:cNvPr>
                  <p:cNvSpPr txBox="1"/>
                  <p:nvPr/>
                </p:nvSpPr>
                <p:spPr>
                  <a:xfrm>
                    <a:off x="5554393" y="2390775"/>
                    <a:ext cx="1046785" cy="97035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C5E28AB-50B5-BB45-1879-7296CDBA3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4393" y="2390775"/>
                    <a:ext cx="1046785" cy="97035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CC83EA43-8A7B-66F5-46DB-5CC861648344}"/>
                      </a:ext>
                    </a:extLst>
                  </p:cNvPr>
                  <p:cNvSpPr txBox="1"/>
                  <p:nvPr/>
                </p:nvSpPr>
                <p:spPr>
                  <a:xfrm>
                    <a:off x="11300579" y="6229802"/>
                    <a:ext cx="478627" cy="97035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CC83EA43-8A7B-66F5-46DB-5CC8616483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00579" y="6229802"/>
                    <a:ext cx="478627" cy="97035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83333" b="-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1EE64FC-63F3-8EAC-C572-B5F5B804DB74}"/>
                  </a:ext>
                </a:extLst>
              </p:cNvPr>
              <p:cNvSpPr/>
              <p:nvPr/>
            </p:nvSpPr>
            <p:spPr>
              <a:xfrm>
                <a:off x="10470936" y="2213811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EEAB8F0-7A78-B5B8-3256-5BF41517E1E9}"/>
                  </a:ext>
                </a:extLst>
              </p:cNvPr>
              <p:cNvSpPr/>
              <p:nvPr/>
            </p:nvSpPr>
            <p:spPr>
              <a:xfrm>
                <a:off x="10874698" y="3501376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2034005-E3EF-E67F-7CF9-16054D4CBA7F}"/>
                  </a:ext>
                </a:extLst>
              </p:cNvPr>
              <p:cNvSpPr/>
              <p:nvPr/>
            </p:nvSpPr>
            <p:spPr>
              <a:xfrm>
                <a:off x="10470936" y="5630838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DFC973A-E49F-7845-4A26-0626C6EB6265}"/>
                  </a:ext>
                </a:extLst>
              </p:cNvPr>
              <p:cNvSpPr/>
              <p:nvPr/>
            </p:nvSpPr>
            <p:spPr>
              <a:xfrm>
                <a:off x="9536230" y="4170361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26AA65B-0B6C-0EFC-985B-BE6DD61AD7EA}"/>
                  </a:ext>
                </a:extLst>
              </p:cNvPr>
              <p:cNvSpPr/>
              <p:nvPr/>
            </p:nvSpPr>
            <p:spPr>
              <a:xfrm>
                <a:off x="7257493" y="6845439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F811D42-8E69-D87B-144E-7C05E0FE13E2}"/>
                  </a:ext>
                </a:extLst>
              </p:cNvPr>
              <p:cNvSpPr/>
              <p:nvPr/>
            </p:nvSpPr>
            <p:spPr>
              <a:xfrm>
                <a:off x="7257493" y="2123273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7E4474B-1065-A9ED-45A0-E17F275F53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368126"/>
                <a:ext cx="5683206" cy="2521099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0254788-3FA6-4435-5B65-39D6A7AD2F22}"/>
                  </a:ext>
                </a:extLst>
              </p:cNvPr>
              <p:cNvSpPr/>
              <p:nvPr/>
            </p:nvSpPr>
            <p:spPr>
              <a:xfrm>
                <a:off x="7757577" y="5510153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9445617-A862-B799-209D-55B4B2A1F3D6}"/>
                  </a:ext>
                </a:extLst>
              </p:cNvPr>
              <p:cNvSpPr/>
              <p:nvPr/>
            </p:nvSpPr>
            <p:spPr>
              <a:xfrm>
                <a:off x="8056718" y="4586457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1526A43-85E4-F544-54BF-C9E11BDBC6A4}"/>
                  </a:ext>
                </a:extLst>
              </p:cNvPr>
              <p:cNvSpPr/>
              <p:nvPr/>
            </p:nvSpPr>
            <p:spPr>
              <a:xfrm>
                <a:off x="8054907" y="3685163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1043F06-8FE8-36DF-AD02-A12DB7A83231}"/>
                  </a:ext>
                </a:extLst>
              </p:cNvPr>
              <p:cNvSpPr/>
              <p:nvPr/>
            </p:nvSpPr>
            <p:spPr>
              <a:xfrm>
                <a:off x="8559175" y="5732482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C604BFE-6D13-1C19-ED2C-FD5773CBE647}"/>
                  </a:ext>
                </a:extLst>
              </p:cNvPr>
              <p:cNvSpPr/>
              <p:nvPr/>
            </p:nvSpPr>
            <p:spPr>
              <a:xfrm>
                <a:off x="9011230" y="4066822"/>
                <a:ext cx="232909" cy="2329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71E39EB-6ED0-E99E-58AF-DD7194617A8E}"/>
                  </a:ext>
                </a:extLst>
              </p:cNvPr>
              <p:cNvSpPr/>
              <p:nvPr/>
            </p:nvSpPr>
            <p:spPr>
              <a:xfrm>
                <a:off x="9493833" y="5472539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1F1C570-93FB-CDB6-0609-FED988975EBF}"/>
                  </a:ext>
                </a:extLst>
              </p:cNvPr>
              <p:cNvSpPr/>
              <p:nvPr/>
            </p:nvSpPr>
            <p:spPr>
              <a:xfrm>
                <a:off x="9456828" y="2982787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050FD33-611F-FE8E-EC0F-DFA694A82265}"/>
                  </a:ext>
                </a:extLst>
              </p:cNvPr>
              <p:cNvSpPr/>
              <p:nvPr/>
            </p:nvSpPr>
            <p:spPr>
              <a:xfrm>
                <a:off x="10046865" y="3108892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0B2286C-2326-A337-92FE-A22D981FC7BA}"/>
                  </a:ext>
                </a:extLst>
              </p:cNvPr>
              <p:cNvSpPr/>
              <p:nvPr/>
            </p:nvSpPr>
            <p:spPr>
              <a:xfrm>
                <a:off x="10047790" y="4796456"/>
                <a:ext cx="232908" cy="23290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EEE5807-D070-1C8A-AE94-2E0E88300157}"/>
                </a:ext>
              </a:extLst>
            </p:cNvPr>
            <p:cNvSpPr txBox="1"/>
            <p:nvPr/>
          </p:nvSpPr>
          <p:spPr>
            <a:xfrm>
              <a:off x="3995896" y="5960805"/>
              <a:ext cx="169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Seems good!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C110F67-6A5E-E73F-9698-F3378B09C53F}"/>
                </a:ext>
              </a:extLst>
            </p:cNvPr>
            <p:cNvSpPr txBox="1"/>
            <p:nvPr/>
          </p:nvSpPr>
          <p:spPr>
            <a:xfrm>
              <a:off x="9112464" y="5940915"/>
              <a:ext cx="1692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Maybe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7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AB33-351F-F7DD-A1A2-5885748F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C4A95-8DDB-747D-A8B4-38F1B1701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see: your HW, for more examples!</a:t>
            </a:r>
          </a:p>
        </p:txBody>
      </p:sp>
    </p:spTree>
    <p:extLst>
      <p:ext uri="{BB962C8B-B14F-4D97-AF65-F5344CB8AC3E}">
        <p14:creationId xmlns:p14="http://schemas.microsoft.com/office/powerpoint/2010/main" val="385889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7D77B3-1D71-FC56-FC6B-EBC88C84B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2711450"/>
            <a:ext cx="6375400" cy="1435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2DFFB-88B5-9D16-EAEE-5528B2C80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Published in 1998 in the Quarterly Journal of Economics</a:t>
            </a:r>
          </a:p>
          <a:p>
            <a:r>
              <a:rPr lang="en-US" dirty="0" err="1"/>
              <a:t>Orley</a:t>
            </a:r>
            <a:r>
              <a:rPr lang="en-US" dirty="0"/>
              <a:t> </a:t>
            </a:r>
            <a:r>
              <a:rPr lang="en-US" dirty="0" err="1"/>
              <a:t>Ashenfelter</a:t>
            </a:r>
            <a:r>
              <a:rPr lang="en-US" dirty="0"/>
              <a:t> played a key role in many of the developments we have seen so far: he was Robert LaLonde’s advisor (whom we saw in HW2), and was David Card’s advisor (and senior colleague) and played a key role in the Card and Krueger paper we saw last class</a:t>
            </a:r>
          </a:p>
          <a:p>
            <a:r>
              <a:rPr lang="en-US" dirty="0"/>
              <a:t>Cecilia Rouse was the Chair of the Council of Economic Advisors under Biden.  After a successful research career at Princeton, she was Dean of the School of Public and International Affairs, and is now the incoming president of the Brookings Institution. </a:t>
            </a:r>
          </a:p>
        </p:txBody>
      </p:sp>
    </p:spTree>
    <p:extLst>
      <p:ext uri="{BB962C8B-B14F-4D97-AF65-F5344CB8AC3E}">
        <p14:creationId xmlns:p14="http://schemas.microsoft.com/office/powerpoint/2010/main" val="3051047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2DF9-A701-E3A2-CEB0-23399B68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usual question...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5CBB8-D305-7DD7-8A39-961F24600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3410" cy="4351338"/>
          </a:xfrm>
        </p:spPr>
        <p:txBody>
          <a:bodyPr/>
          <a:lstStyle/>
          <a:p>
            <a:r>
              <a:rPr lang="en-US" dirty="0"/>
              <a:t>What are the returns to schooling?</a:t>
            </a:r>
          </a:p>
          <a:p>
            <a:endParaRPr lang="en-US" dirty="0"/>
          </a:p>
          <a:p>
            <a:r>
              <a:rPr lang="en-US" dirty="0"/>
              <a:t>Rather than running an RCT or finding a natural experiment, this paper tries to match on observables, using the best possible matching they can – twins!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05BF20-EBAF-70D1-625A-68A74A1E7006}"/>
              </a:ext>
            </a:extLst>
          </p:cNvPr>
          <p:cNvGrpSpPr/>
          <p:nvPr/>
        </p:nvGrpSpPr>
        <p:grpSpPr>
          <a:xfrm>
            <a:off x="9267035" y="256168"/>
            <a:ext cx="2924965" cy="6345664"/>
            <a:chOff x="9267035" y="256168"/>
            <a:chExt cx="2924965" cy="6345664"/>
          </a:xfrm>
        </p:grpSpPr>
        <p:pic>
          <p:nvPicPr>
            <p:cNvPr id="4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A2C1BB76-9B5E-E313-15EE-9999CE0D7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247" y="4722632"/>
              <a:ext cx="1933575" cy="187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74BDBB28-9A0F-CB39-A982-5114019E12B7}"/>
                </a:ext>
              </a:extLst>
            </p:cNvPr>
            <p:cNvSpPr/>
            <p:nvPr/>
          </p:nvSpPr>
          <p:spPr>
            <a:xfrm>
              <a:off x="9267035" y="256168"/>
              <a:ext cx="2924965" cy="4175760"/>
            </a:xfrm>
            <a:prstGeom prst="wedgeRoundRectCallout">
              <a:avLst>
                <a:gd name="adj1" fmla="val 26325"/>
                <a:gd name="adj2" fmla="val 65222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</a:rPr>
                <a:t>Note: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We keep coming back to this example for consistency...but there are plenty of other questions that we can address with these techniques!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94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E410-E12D-30C8-0266-4C1793F4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data: </a:t>
            </a:r>
            <a:br>
              <a:rPr lang="en-US" dirty="0"/>
            </a:br>
            <a:r>
              <a:rPr lang="en-US" dirty="0"/>
              <a:t>interviewing twins</a:t>
            </a:r>
          </a:p>
        </p:txBody>
      </p:sp>
      <p:pic>
        <p:nvPicPr>
          <p:cNvPr id="1028" name="Picture 4" descr="Twins Day Festival | Akron/Summit Convention &amp; Visitors Bureau">
            <a:extLst>
              <a:ext uri="{FF2B5EF4-FFF2-40B4-BE49-F238E27FC236}">
                <a16:creationId xmlns:a16="http://schemas.microsoft.com/office/drawing/2014/main" id="{B31B5F95-C11E-B944-A4FD-F1F2576A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60" y="218440"/>
            <a:ext cx="5558663" cy="35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ing double in Twinsburg — more than 2,000 pairs of twins descend on Ohio  town | CBC News">
            <a:extLst>
              <a:ext uri="{FF2B5EF4-FFF2-40B4-BE49-F238E27FC236}">
                <a16:creationId xmlns:a16="http://schemas.microsoft.com/office/drawing/2014/main" id="{F71D049F-D5E6-6150-A220-AD4BE6E72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60" y="3918585"/>
            <a:ext cx="4573909" cy="257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nday Twins Days Festival Calendar | Twinsburg, OH Patch">
            <a:extLst>
              <a:ext uri="{FF2B5EF4-FFF2-40B4-BE49-F238E27FC236}">
                <a16:creationId xmlns:a16="http://schemas.microsoft.com/office/drawing/2014/main" id="{9E3AC411-8FD2-FBEA-9386-D19E35126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9" y="3733800"/>
            <a:ext cx="4926242" cy="293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3D0FF-5721-F6AB-0BE2-9E6CD98B6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30" y="1629728"/>
            <a:ext cx="2070100" cy="201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8BE63-764A-02A1-F51F-AF17BE70E22C}"/>
              </a:ext>
            </a:extLst>
          </p:cNvPr>
          <p:cNvSpPr txBox="1"/>
          <p:nvPr/>
        </p:nvSpPr>
        <p:spPr>
          <a:xfrm>
            <a:off x="2862581" y="1899920"/>
            <a:ext cx="2956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The </a:t>
            </a:r>
            <a:r>
              <a:rPr lang="en-US" sz="2800" b="1" dirty="0">
                <a:solidFill>
                  <a:srgbClr val="C00000"/>
                </a:solidFill>
              </a:rPr>
              <a:t>Twinsburg Twins Festival </a:t>
            </a:r>
            <a:r>
              <a:rPr lang="en-US" sz="2800" dirty="0">
                <a:solidFill>
                  <a:srgbClr val="C00000"/>
                </a:solidFill>
              </a:rPr>
              <a:t>in Twinsburg, Ohio! </a:t>
            </a:r>
          </a:p>
        </p:txBody>
      </p:sp>
    </p:spTree>
    <p:extLst>
      <p:ext uri="{BB962C8B-B14F-4D97-AF65-F5344CB8AC3E}">
        <p14:creationId xmlns:p14="http://schemas.microsoft.com/office/powerpoint/2010/main" val="229902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708C-412C-96C8-ED7C-F4DA4BD1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data: interviewing twins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9B498-4D11-6CC0-46DC-35D88F99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46892"/>
            <a:ext cx="7772400" cy="2925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58943A-8A35-BA7E-CF37-AAA692BE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532567"/>
            <a:ext cx="7772400" cy="16835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2DAFE6-651E-2D29-E63E-BC7AE21BE468}"/>
              </a:ext>
            </a:extLst>
          </p:cNvPr>
          <p:cNvSpPr/>
          <p:nvPr/>
        </p:nvSpPr>
        <p:spPr>
          <a:xfrm>
            <a:off x="3245005" y="2486722"/>
            <a:ext cx="3100040" cy="37140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2AA3DE0-31DF-DF64-6FA2-6B807D940B76}"/>
              </a:ext>
            </a:extLst>
          </p:cNvPr>
          <p:cNvSpPr/>
          <p:nvPr/>
        </p:nvSpPr>
        <p:spPr>
          <a:xfrm>
            <a:off x="2200573" y="5113701"/>
            <a:ext cx="7674708" cy="1001716"/>
          </a:xfrm>
          <a:custGeom>
            <a:avLst/>
            <a:gdLst>
              <a:gd name="connsiteX0" fmla="*/ 3986867 w 7674708"/>
              <a:gd name="connsiteY0" fmla="*/ 6939 h 1001716"/>
              <a:gd name="connsiteX1" fmla="*/ 3986867 w 7674708"/>
              <a:gd name="connsiteY1" fmla="*/ 296499 h 1001716"/>
              <a:gd name="connsiteX2" fmla="*/ 3895427 w 7674708"/>
              <a:gd name="connsiteY2" fmla="*/ 296499 h 1001716"/>
              <a:gd name="connsiteX3" fmla="*/ 298787 w 7674708"/>
              <a:gd name="connsiteY3" fmla="*/ 326979 h 1001716"/>
              <a:gd name="connsiteX4" fmla="*/ 390227 w 7674708"/>
              <a:gd name="connsiteY4" fmla="*/ 967059 h 1001716"/>
              <a:gd name="connsiteX5" fmla="*/ 1914227 w 7674708"/>
              <a:gd name="connsiteY5" fmla="*/ 921339 h 1001716"/>
              <a:gd name="connsiteX6" fmla="*/ 1929467 w 7674708"/>
              <a:gd name="connsiteY6" fmla="*/ 875619 h 1001716"/>
              <a:gd name="connsiteX7" fmla="*/ 1944707 w 7674708"/>
              <a:gd name="connsiteY7" fmla="*/ 616539 h 1001716"/>
              <a:gd name="connsiteX8" fmla="*/ 1959947 w 7674708"/>
              <a:gd name="connsiteY8" fmla="*/ 586059 h 1001716"/>
              <a:gd name="connsiteX9" fmla="*/ 7202507 w 7674708"/>
              <a:gd name="connsiteY9" fmla="*/ 570819 h 1001716"/>
              <a:gd name="connsiteX10" fmla="*/ 7431107 w 7674708"/>
              <a:gd name="connsiteY10" fmla="*/ 403179 h 1001716"/>
              <a:gd name="connsiteX11" fmla="*/ 7248227 w 7674708"/>
              <a:gd name="connsiteY11" fmla="*/ 113619 h 1001716"/>
              <a:gd name="connsiteX12" fmla="*/ 3986867 w 7674708"/>
              <a:gd name="connsiteY12" fmla="*/ 6939 h 100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74708" h="1001716">
                <a:moveTo>
                  <a:pt x="3986867" y="6939"/>
                </a:moveTo>
                <a:cubicBezTo>
                  <a:pt x="3443307" y="37419"/>
                  <a:pt x="4002107" y="248239"/>
                  <a:pt x="3986867" y="296499"/>
                </a:cubicBezTo>
                <a:cubicBezTo>
                  <a:pt x="3971627" y="344759"/>
                  <a:pt x="3895427" y="296499"/>
                  <a:pt x="3895427" y="296499"/>
                </a:cubicBezTo>
                <a:cubicBezTo>
                  <a:pt x="3280747" y="301579"/>
                  <a:pt x="882987" y="215219"/>
                  <a:pt x="298787" y="326979"/>
                </a:cubicBezTo>
                <a:cubicBezTo>
                  <a:pt x="-285413" y="438739"/>
                  <a:pt x="120987" y="867999"/>
                  <a:pt x="390227" y="967059"/>
                </a:cubicBezTo>
                <a:cubicBezTo>
                  <a:pt x="659467" y="1066119"/>
                  <a:pt x="1914227" y="921339"/>
                  <a:pt x="1914227" y="921339"/>
                </a:cubicBezTo>
                <a:cubicBezTo>
                  <a:pt x="2170767" y="906099"/>
                  <a:pt x="1924387" y="926419"/>
                  <a:pt x="1929467" y="875619"/>
                </a:cubicBezTo>
                <a:cubicBezTo>
                  <a:pt x="1934547" y="824819"/>
                  <a:pt x="1939627" y="664799"/>
                  <a:pt x="1944707" y="616539"/>
                </a:cubicBezTo>
                <a:cubicBezTo>
                  <a:pt x="1949787" y="568279"/>
                  <a:pt x="1959947" y="586059"/>
                  <a:pt x="1959947" y="586059"/>
                </a:cubicBezTo>
                <a:lnTo>
                  <a:pt x="7202507" y="570819"/>
                </a:lnTo>
                <a:cubicBezTo>
                  <a:pt x="8114367" y="540339"/>
                  <a:pt x="7423487" y="479379"/>
                  <a:pt x="7431107" y="403179"/>
                </a:cubicBezTo>
                <a:cubicBezTo>
                  <a:pt x="7438727" y="326979"/>
                  <a:pt x="7824807" y="174579"/>
                  <a:pt x="7248227" y="113619"/>
                </a:cubicBezTo>
                <a:cubicBezTo>
                  <a:pt x="6671647" y="52659"/>
                  <a:pt x="4530427" y="-23541"/>
                  <a:pt x="3986867" y="6939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07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782A-0093-787D-639C-2E640D01B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Also: Less interesting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AA87-0E8F-96A1-416C-49AD9390C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Population Survey (CPS)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monthly survey of about 50,000 American households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to calculate the monthly unemployment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asks about earnings (occasionally, the survey has a slightly complicated structure)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5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9A2F-4074-081C-D9DB-1937B6FD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So Far...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9EDE7-22A5-AB8D-C948-B4C4F076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Causality!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Defined as a “counter-factual” notion</a:t>
            </a:r>
          </a:p>
          <a:p>
            <a:r>
              <a:rPr lang="en-US" dirty="0"/>
              <a:t>If we want to establish it, we need some random(</a:t>
            </a:r>
            <a:r>
              <a:rPr lang="en-US" dirty="0" err="1"/>
              <a:t>ish</a:t>
            </a:r>
            <a:r>
              <a:rPr lang="en-US" dirty="0"/>
              <a:t>)-ness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Randomized Control Trials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Natural Experiments</a:t>
            </a:r>
          </a:p>
        </p:txBody>
      </p:sp>
    </p:spTree>
    <p:extLst>
      <p:ext uri="{BB962C8B-B14F-4D97-AF65-F5344CB8AC3E}">
        <p14:creationId xmlns:p14="http://schemas.microsoft.com/office/powerpoint/2010/main" val="15015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65BF-1E7A-D047-CE6D-E0737DA6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run some regressions!</a:t>
            </a:r>
            <a:br>
              <a:rPr lang="en-US" dirty="0"/>
            </a:br>
            <a:r>
              <a:rPr lang="en-US" sz="2700" dirty="0"/>
              <a:t>So far nothing fancy about twins, just treat them as a normal data 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74469-FDF6-C2E4-B958-3770D8591D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Outcome: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log(hourly wage)</a:t>
                </a:r>
              </a:p>
              <a:p>
                <a:r>
                  <a:rPr lang="en-US" dirty="0"/>
                  <a:t>Variable of interest: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= education (years)</a:t>
                </a:r>
              </a:p>
              <a:p>
                <a:r>
                  <a:rPr lang="en-US" dirty="0"/>
                  <a:t>Other Variables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Age</a:t>
                </a:r>
              </a:p>
              <a:p>
                <a:pPr lvl="1"/>
                <a:r>
                  <a:rPr lang="en-US" dirty="0"/>
                  <a:t>Age</a:t>
                </a:r>
                <a:r>
                  <a:rPr lang="en-US" baseline="30000" dirty="0"/>
                  <a:t>2</a:t>
                </a:r>
                <a:r>
                  <a:rPr lang="en-US" dirty="0"/>
                  <a:t> / 100</a:t>
                </a:r>
              </a:p>
              <a:p>
                <a:pPr lvl="1"/>
                <a:r>
                  <a:rPr lang="en-US" dirty="0"/>
                  <a:t>Female?</a:t>
                </a:r>
              </a:p>
              <a:p>
                <a:pPr lvl="1"/>
                <a:r>
                  <a:rPr lang="en-US" dirty="0"/>
                  <a:t>White?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B74469-FDF6-C2E4-B958-3770D8591D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3B0C4B0-1DED-B772-736A-EF4B70B880EC}"/>
              </a:ext>
            </a:extLst>
          </p:cNvPr>
          <p:cNvGrpSpPr/>
          <p:nvPr/>
        </p:nvGrpSpPr>
        <p:grpSpPr>
          <a:xfrm>
            <a:off x="624840" y="4638395"/>
            <a:ext cx="10942320" cy="2370347"/>
            <a:chOff x="624840" y="4638395"/>
            <a:chExt cx="10942320" cy="23703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AA2AB7B-17E3-8692-E054-64BFE9617170}"/>
                    </a:ext>
                  </a:extLst>
                </p:cNvPr>
                <p:cNvSpPr txBox="1"/>
                <p:nvPr/>
              </p:nvSpPr>
              <p:spPr>
                <a:xfrm>
                  <a:off x="624840" y="5667477"/>
                  <a:ext cx="10942320" cy="13412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𝐴𝑔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𝐴𝑔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𝐹𝑒𝑚𝑎𝑙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𝑊h𝑖𝑡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800" b="0" dirty="0">
                    <a:solidFill>
                      <a:schemeClr val="accent1"/>
                    </a:solidFill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AA2AB7B-17E3-8692-E054-64BFE9617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5667477"/>
                  <a:ext cx="10942320" cy="13412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C7B1F0B1-6D26-C965-F94E-BB2E1BDAE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252" y="5442633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6A92DE45-E1C9-4952-E7FB-A75494EFF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98" y="4638395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Money Stack | Totally Accurate BattleGrounds Wiki | Fandom">
              <a:extLst>
                <a:ext uri="{FF2B5EF4-FFF2-40B4-BE49-F238E27FC236}">
                  <a16:creationId xmlns:a16="http://schemas.microsoft.com/office/drawing/2014/main" id="{6AF4A7F8-711C-0B66-A64D-8C77E9D67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6769">
              <a:off x="882638" y="5260816"/>
              <a:ext cx="716545" cy="71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F81D6E6-D6E1-EBF5-5634-266F8880EFA6}"/>
                </a:ext>
              </a:extLst>
            </p:cNvPr>
            <p:cNvSpPr/>
            <p:nvPr/>
          </p:nvSpPr>
          <p:spPr>
            <a:xfrm rot="16200000">
              <a:off x="7042656" y="1751308"/>
              <a:ext cx="735772" cy="7732042"/>
            </a:xfrm>
            <a:prstGeom prst="rightBrac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8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F59-7261-0F8D-1821-1659F72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78485"/>
            <a:ext cx="298704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results </a:t>
            </a:r>
            <a:br>
              <a:rPr lang="en-US" dirty="0"/>
            </a:br>
            <a:r>
              <a:rPr lang="en-US" sz="2800" dirty="0"/>
              <a:t>(and our first regression table)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/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𝑊h𝑖𝑡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2F9A2F-8F3A-13D5-C592-DA5BB99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69" y="578485"/>
            <a:ext cx="7695491" cy="4876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EE4A1-2C69-ED0F-FE34-8C3C3BB6F376}"/>
              </a:ext>
            </a:extLst>
          </p:cNvPr>
          <p:cNvSpPr txBox="1"/>
          <p:nvPr/>
        </p:nvSpPr>
        <p:spPr>
          <a:xfrm>
            <a:off x="6917901" y="211211"/>
            <a:ext cx="17830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column: results with CPS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22738-46F0-8CC5-2B31-00FD33A83FF2}"/>
              </a:ext>
            </a:extLst>
          </p:cNvPr>
          <p:cNvSpPr txBox="1"/>
          <p:nvPr/>
        </p:nvSpPr>
        <p:spPr>
          <a:xfrm>
            <a:off x="9722415" y="211211"/>
            <a:ext cx="178308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column: results with twins data</a:t>
            </a:r>
          </a:p>
        </p:txBody>
      </p:sp>
    </p:spTree>
    <p:extLst>
      <p:ext uri="{BB962C8B-B14F-4D97-AF65-F5344CB8AC3E}">
        <p14:creationId xmlns:p14="http://schemas.microsoft.com/office/powerpoint/2010/main" val="412939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F59-7261-0F8D-1821-1659F72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78485"/>
            <a:ext cx="298704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results </a:t>
            </a:r>
            <a:br>
              <a:rPr lang="en-US" dirty="0"/>
            </a:br>
            <a:r>
              <a:rPr lang="en-US" sz="2800" dirty="0"/>
              <a:t>(and our first regression table)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/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𝑊h𝑖𝑡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2F9A2F-8F3A-13D5-C592-DA5BB99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69" y="578485"/>
            <a:ext cx="7695491" cy="487648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6EBABC-8708-01F1-FFC0-19375EADBFC2}"/>
              </a:ext>
            </a:extLst>
          </p:cNvPr>
          <p:cNvSpPr/>
          <p:nvPr/>
        </p:nvSpPr>
        <p:spPr>
          <a:xfrm>
            <a:off x="7030335" y="2285206"/>
            <a:ext cx="1378157" cy="39624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EA1AF4-E494-B71F-256C-23E35F47B3CB}"/>
              </a:ext>
            </a:extLst>
          </p:cNvPr>
          <p:cNvSpPr/>
          <p:nvPr/>
        </p:nvSpPr>
        <p:spPr>
          <a:xfrm>
            <a:off x="9864975" y="2285206"/>
            <a:ext cx="1378157" cy="39624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9F641-C00A-7044-BD04-976BB90ABD6C}"/>
                  </a:ext>
                </a:extLst>
              </p:cNvPr>
              <p:cNvSpPr txBox="1"/>
              <p:nvPr/>
            </p:nvSpPr>
            <p:spPr>
              <a:xfrm>
                <a:off x="624840" y="2483326"/>
                <a:ext cx="2896309" cy="2338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7030A0"/>
                    </a:solidFill>
                  </a:rPr>
                  <a:t>These numbers are the coefficients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in each data set.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7030A0"/>
                    </a:solidFill>
                  </a:rPr>
                  <a:t>This is the “b” in the model.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9F641-C00A-7044-BD04-976BB90A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2483326"/>
                <a:ext cx="2896309" cy="2338076"/>
              </a:xfrm>
              <a:prstGeom prst="rect">
                <a:avLst/>
              </a:prstGeom>
              <a:blipFill>
                <a:blip r:embed="rId4"/>
                <a:stretch>
                  <a:fillRect l="-3057" t="-2162" r="-6114" b="-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74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F59-7261-0F8D-1821-1659F72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78485"/>
            <a:ext cx="298704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results </a:t>
            </a:r>
            <a:br>
              <a:rPr lang="en-US" dirty="0"/>
            </a:br>
            <a:r>
              <a:rPr lang="en-US" sz="2800" dirty="0"/>
              <a:t>(and our first regression table)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/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𝑊h𝑖𝑡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2F9A2F-8F3A-13D5-C592-DA5BB99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69" y="578485"/>
            <a:ext cx="7695491" cy="487648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6EBABC-8708-01F1-FFC0-19375EADBFC2}"/>
              </a:ext>
            </a:extLst>
          </p:cNvPr>
          <p:cNvSpPr/>
          <p:nvPr/>
        </p:nvSpPr>
        <p:spPr>
          <a:xfrm>
            <a:off x="7030335" y="2818606"/>
            <a:ext cx="1378157" cy="39624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EA1AF4-E494-B71F-256C-23E35F47B3CB}"/>
              </a:ext>
            </a:extLst>
          </p:cNvPr>
          <p:cNvSpPr/>
          <p:nvPr/>
        </p:nvSpPr>
        <p:spPr>
          <a:xfrm>
            <a:off x="9895455" y="2818606"/>
            <a:ext cx="1378157" cy="39624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9F641-C00A-7044-BD04-976BB90ABD6C}"/>
                  </a:ext>
                </a:extLst>
              </p:cNvPr>
              <p:cNvSpPr txBox="1"/>
              <p:nvPr/>
            </p:nvSpPr>
            <p:spPr>
              <a:xfrm>
                <a:off x="624840" y="2483326"/>
                <a:ext cx="2896309" cy="2707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7030A0"/>
                    </a:solidFill>
                  </a:rPr>
                  <a:t>These numbers are the coefficients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𝐴𝑔𝑒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in each data set.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7030A0"/>
                    </a:solidFill>
                  </a:rPr>
                  <a:t>This is the “c” in the model.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9F641-C00A-7044-BD04-976BB90A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2483326"/>
                <a:ext cx="2896309" cy="2707408"/>
              </a:xfrm>
              <a:prstGeom prst="rect">
                <a:avLst/>
              </a:prstGeom>
              <a:blipFill>
                <a:blip r:embed="rId4"/>
                <a:stretch>
                  <a:fillRect l="-3057" t="-1869" r="-3493" b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913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F59-7261-0F8D-1821-1659F72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78485"/>
            <a:ext cx="298704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results </a:t>
            </a:r>
            <a:br>
              <a:rPr lang="en-US" dirty="0"/>
            </a:br>
            <a:r>
              <a:rPr lang="en-US" sz="2800" dirty="0"/>
              <a:t>(and our first regression table)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/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𝑊h𝑖𝑡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2F9A2F-8F3A-13D5-C592-DA5BB99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69" y="578485"/>
            <a:ext cx="7695491" cy="487648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6EBABC-8708-01F1-FFC0-19375EADBFC2}"/>
              </a:ext>
            </a:extLst>
          </p:cNvPr>
          <p:cNvSpPr/>
          <p:nvPr/>
        </p:nvSpPr>
        <p:spPr>
          <a:xfrm>
            <a:off x="7030335" y="3275806"/>
            <a:ext cx="1378157" cy="39624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EA1AF4-E494-B71F-256C-23E35F47B3CB}"/>
              </a:ext>
            </a:extLst>
          </p:cNvPr>
          <p:cNvSpPr/>
          <p:nvPr/>
        </p:nvSpPr>
        <p:spPr>
          <a:xfrm>
            <a:off x="9895455" y="3275806"/>
            <a:ext cx="1378157" cy="39624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9F641-C00A-7044-BD04-976BB90ABD6C}"/>
              </a:ext>
            </a:extLst>
          </p:cNvPr>
          <p:cNvSpPr txBox="1"/>
          <p:nvPr/>
        </p:nvSpPr>
        <p:spPr>
          <a:xfrm>
            <a:off x="624840" y="2483326"/>
            <a:ext cx="289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034704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F59-7261-0F8D-1821-1659F72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78485"/>
            <a:ext cx="298704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results </a:t>
            </a:r>
            <a:br>
              <a:rPr lang="en-US" dirty="0"/>
            </a:br>
            <a:r>
              <a:rPr lang="en-US" sz="2800" dirty="0"/>
              <a:t>(and our first regression table)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/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𝑊h𝑖𝑡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2F9A2F-8F3A-13D5-C592-DA5BB99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69" y="578485"/>
            <a:ext cx="7695491" cy="487648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6EBABC-8708-01F1-FFC0-19375EADBFC2}"/>
              </a:ext>
            </a:extLst>
          </p:cNvPr>
          <p:cNvSpPr/>
          <p:nvPr/>
        </p:nvSpPr>
        <p:spPr>
          <a:xfrm>
            <a:off x="7030335" y="2605246"/>
            <a:ext cx="1378157" cy="396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EA1AF4-E494-B71F-256C-23E35F47B3CB}"/>
              </a:ext>
            </a:extLst>
          </p:cNvPr>
          <p:cNvSpPr/>
          <p:nvPr/>
        </p:nvSpPr>
        <p:spPr>
          <a:xfrm>
            <a:off x="9864975" y="2605246"/>
            <a:ext cx="1378157" cy="396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9F641-C00A-7044-BD04-976BB90ABD6C}"/>
                  </a:ext>
                </a:extLst>
              </p:cNvPr>
              <p:cNvSpPr txBox="1"/>
              <p:nvPr/>
            </p:nvSpPr>
            <p:spPr>
              <a:xfrm>
                <a:off x="518160" y="2192533"/>
                <a:ext cx="2896309" cy="3446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These numbers are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errors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on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.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This is a measure of how “noisy” the estimate is.  Smaller is better.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9F641-C00A-7044-BD04-976BB90A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2192533"/>
                <a:ext cx="2896309" cy="3446072"/>
              </a:xfrm>
              <a:prstGeom prst="rect">
                <a:avLst/>
              </a:prstGeom>
              <a:blipFill>
                <a:blip r:embed="rId4"/>
                <a:stretch>
                  <a:fillRect l="-2620" t="-1465" r="-5677" b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919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F59-7261-0F8D-1821-1659F72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78485"/>
            <a:ext cx="298704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results </a:t>
            </a:r>
            <a:br>
              <a:rPr lang="en-US" dirty="0"/>
            </a:br>
            <a:r>
              <a:rPr lang="en-US" sz="2800" dirty="0"/>
              <a:t>(and our first regression table)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/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𝑊h𝑖𝑡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2F9A2F-8F3A-13D5-C592-DA5BB99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69" y="578485"/>
            <a:ext cx="7695491" cy="487648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6EBABC-8708-01F1-FFC0-19375EADBFC2}"/>
              </a:ext>
            </a:extLst>
          </p:cNvPr>
          <p:cNvSpPr/>
          <p:nvPr/>
        </p:nvSpPr>
        <p:spPr>
          <a:xfrm>
            <a:off x="7030335" y="4936966"/>
            <a:ext cx="1378157" cy="396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EA1AF4-E494-B71F-256C-23E35F47B3CB}"/>
              </a:ext>
            </a:extLst>
          </p:cNvPr>
          <p:cNvSpPr/>
          <p:nvPr/>
        </p:nvSpPr>
        <p:spPr>
          <a:xfrm>
            <a:off x="9971655" y="4936966"/>
            <a:ext cx="1378157" cy="39624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9F641-C00A-7044-BD04-976BB90ABD6C}"/>
                  </a:ext>
                </a:extLst>
              </p:cNvPr>
              <p:cNvSpPr txBox="1"/>
              <p:nvPr/>
            </p:nvSpPr>
            <p:spPr>
              <a:xfrm>
                <a:off x="460479" y="2265752"/>
                <a:ext cx="3151401" cy="350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B050"/>
                    </a:solidFill>
                  </a:rPr>
                  <a:t>These numbers are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00B050"/>
                    </a:solidFill>
                  </a:rPr>
                  <a:t>  </a:t>
                </a:r>
                <a:r>
                  <a:rPr lang="en-US" sz="2000" dirty="0">
                    <a:solidFill>
                      <a:srgbClr val="00B050"/>
                    </a:solidFill>
                  </a:rPr>
                  <a:t>for the whole regression.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B050"/>
                    </a:solidFill>
                  </a:rPr>
                  <a:t>This is a measure of how much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B050"/>
                    </a:solidFill>
                  </a:rPr>
                  <a:t> is explained by the model.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B050"/>
                    </a:solidFill>
                  </a:rPr>
                  <a:t>Large (close to 1) means that the model has lots of explanatory/predictive power (in the sample).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9F641-C00A-7044-BD04-976BB90A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79" y="2265752"/>
                <a:ext cx="3151401" cy="3502562"/>
              </a:xfrm>
              <a:prstGeom prst="rect">
                <a:avLst/>
              </a:prstGeom>
              <a:blipFill>
                <a:blip r:embed="rId4"/>
                <a:stretch>
                  <a:fillRect l="-1606" t="-1083" r="-2811" b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24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F59-7261-0F8D-1821-1659F72B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578485"/>
            <a:ext cx="298704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results </a:t>
            </a:r>
            <a:br>
              <a:rPr lang="en-US" dirty="0"/>
            </a:br>
            <a:r>
              <a:rPr lang="en-US" sz="2800" dirty="0"/>
              <a:t>(and our first regression table)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/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𝐴𝑔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𝐹𝑒𝑚𝑎𝑙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𝑊h𝑖𝑡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8964FD-3BB7-5B80-F018-858E4B970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5822242"/>
                <a:ext cx="10942320" cy="1341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2F9A2F-8F3A-13D5-C592-DA5BB991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69" y="578485"/>
            <a:ext cx="7695491" cy="4876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9F641-C00A-7044-BD04-976BB90ABD6C}"/>
              </a:ext>
            </a:extLst>
          </p:cNvPr>
          <p:cNvSpPr txBox="1"/>
          <p:nvPr/>
        </p:nvSpPr>
        <p:spPr>
          <a:xfrm>
            <a:off x="110899" y="1975035"/>
            <a:ext cx="401492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Take-aways: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Both data sets say that the returns to a year of education is an increase on the order of 10%.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Both look roughly the same on the other covariates (except “White”)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Maybe Twinsburg isn’t </a:t>
            </a:r>
            <a:r>
              <a:rPr lang="en-US" sz="2400" b="1" i="1" dirty="0">
                <a:solidFill>
                  <a:schemeClr val="accent1"/>
                </a:solidFill>
              </a:rPr>
              <a:t>that </a:t>
            </a:r>
            <a:r>
              <a:rPr lang="en-US" sz="2400" dirty="0">
                <a:solidFill>
                  <a:schemeClr val="accent1"/>
                </a:solidFill>
              </a:rPr>
              <a:t>weird a sample of people...</a:t>
            </a:r>
            <a:endParaRPr lang="en-US" sz="24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7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888A-A266-F996-8138-019B9738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do another regression!</a:t>
            </a:r>
            <a:br>
              <a:rPr lang="en-US" dirty="0"/>
            </a:br>
            <a:r>
              <a:rPr lang="en-US" sz="3600" dirty="0"/>
              <a:t>This time with just the twins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AE6922ED-15E1-0BB2-DAC7-07A890987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Outcome: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log(twin1 hourly wage) – log(twin2 hourly wage)</a:t>
                </a:r>
              </a:p>
              <a:p>
                <a:r>
                  <a:rPr lang="en-US" dirty="0"/>
                  <a:t>Variable of interest: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(twin1 years of ed.) – (twin2 years of ed.)</a:t>
                </a:r>
              </a:p>
              <a:p>
                <a:r>
                  <a:rPr lang="en-US" dirty="0"/>
                  <a:t>Other Variables...don’t matter since they are the same for twins!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AE6922ED-15E1-0BB2-DAC7-07A890987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8571ACB-2E5D-E434-9BA3-9261D5E2B3EC}"/>
              </a:ext>
            </a:extLst>
          </p:cNvPr>
          <p:cNvGrpSpPr/>
          <p:nvPr/>
        </p:nvGrpSpPr>
        <p:grpSpPr>
          <a:xfrm>
            <a:off x="624840" y="5139438"/>
            <a:ext cx="10942320" cy="1285490"/>
            <a:chOff x="624840" y="5139438"/>
            <a:chExt cx="10942320" cy="1285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DFC3F30-12EE-286F-3757-6445336F2E60}"/>
                    </a:ext>
                  </a:extLst>
                </p:cNvPr>
                <p:cNvSpPr txBox="1"/>
                <p:nvPr/>
              </p:nvSpPr>
              <p:spPr>
                <a:xfrm>
                  <a:off x="624840" y="5667477"/>
                  <a:ext cx="10942320" cy="7574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DFC3F30-12EE-286F-3757-6445336F2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40" y="5667477"/>
                  <a:ext cx="10942320" cy="757451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B13C34-D14A-5B84-E781-255028B778A0}"/>
                </a:ext>
              </a:extLst>
            </p:cNvPr>
            <p:cNvGrpSpPr/>
            <p:nvPr/>
          </p:nvGrpSpPr>
          <p:grpSpPr>
            <a:xfrm>
              <a:off x="6957484" y="5307696"/>
              <a:ext cx="849238" cy="1004204"/>
              <a:chOff x="6840563" y="5307696"/>
              <a:chExt cx="849238" cy="1004204"/>
            </a:xfrm>
          </p:grpSpPr>
          <p:pic>
            <p:nvPicPr>
              <p:cNvPr id="18" name="Picture 17" descr="Page 12 | Mortarboard Cap Images - Free Download on Freepik">
                <a:extLst>
                  <a:ext uri="{FF2B5EF4-FFF2-40B4-BE49-F238E27FC236}">
                    <a16:creationId xmlns:a16="http://schemas.microsoft.com/office/drawing/2014/main" id="{571A842B-7142-4E80-E0CE-D7949647D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7892" y="5307696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8C581A3-5B41-F738-72E2-A29E6BBD1A4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0563" y="5327015"/>
                    <a:ext cx="451909" cy="9848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3200" b="0" dirty="0"/>
                  </a:p>
                  <a:p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8C581A3-5B41-F738-72E2-A29E6BBD1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0563" y="5327015"/>
                    <a:ext cx="451909" cy="9848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108" r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471583-8A24-4335-D107-DD73B628031D}"/>
                </a:ext>
              </a:extLst>
            </p:cNvPr>
            <p:cNvGrpSpPr/>
            <p:nvPr/>
          </p:nvGrpSpPr>
          <p:grpSpPr>
            <a:xfrm>
              <a:off x="4057954" y="5139438"/>
              <a:ext cx="1176563" cy="1161508"/>
              <a:chOff x="3927819" y="5131073"/>
              <a:chExt cx="1176563" cy="1161508"/>
            </a:xfrm>
          </p:grpSpPr>
          <p:pic>
            <p:nvPicPr>
              <p:cNvPr id="20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7982A12C-19BD-3756-892F-F8CCBEC7DB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96769">
                <a:off x="4387837" y="5131073"/>
                <a:ext cx="716545" cy="713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1DF3DCA-9679-EA36-CBBB-86A0BB672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927819" y="5307696"/>
                    <a:ext cx="451909" cy="9848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3200" b="0" dirty="0"/>
                  </a:p>
                  <a:p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1DF3DCA-9679-EA36-CBBB-86A0BB6723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7819" y="5307696"/>
                    <a:ext cx="451909" cy="98488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108" r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2F669D0-90DA-0EC7-2239-1C1965D97D7A}"/>
              </a:ext>
            </a:extLst>
          </p:cNvPr>
          <p:cNvSpPr txBox="1"/>
          <p:nvPr/>
        </p:nvSpPr>
        <p:spPr>
          <a:xfrm>
            <a:off x="6705600" y="3522516"/>
            <a:ext cx="5303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This is using regression to do “matching on observables” in a different way than we saw before!</a:t>
            </a:r>
          </a:p>
        </p:txBody>
      </p:sp>
    </p:spTree>
    <p:extLst>
      <p:ext uri="{BB962C8B-B14F-4D97-AF65-F5344CB8AC3E}">
        <p14:creationId xmlns:p14="http://schemas.microsoft.com/office/powerpoint/2010/main" val="39789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888A-A266-F996-8138-019B9738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do another regression!</a:t>
            </a:r>
            <a:br>
              <a:rPr lang="en-US" dirty="0"/>
            </a:br>
            <a:r>
              <a:rPr lang="en-US" sz="3600" dirty="0"/>
              <a:t>This time with just the twins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AE6922ED-15E1-0BB2-DAC7-07A890987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Outcome: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log(twin1 hourly wage) – log(twin2 hourly wage)</a:t>
                </a:r>
              </a:p>
              <a:p>
                <a:r>
                  <a:rPr lang="en-US" dirty="0"/>
                  <a:t>Variable of interest: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(twin1 years of ed.) – (twin2 years of ed.)</a:t>
                </a:r>
              </a:p>
              <a:p>
                <a:r>
                  <a:rPr lang="en-US" dirty="0"/>
                  <a:t>Other Variables...don’t matter since they are the same for twins!</a:t>
                </a:r>
              </a:p>
              <a:p>
                <a:r>
                  <a:rPr lang="en-US" b="1" dirty="0"/>
                  <a:t>Result: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AE6922ED-15E1-0BB2-DAC7-07A890987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C48B74C-85D9-54F2-5916-0DFE1A861E1A}"/>
              </a:ext>
            </a:extLst>
          </p:cNvPr>
          <p:cNvGrpSpPr/>
          <p:nvPr/>
        </p:nvGrpSpPr>
        <p:grpSpPr>
          <a:xfrm>
            <a:off x="6230679" y="0"/>
            <a:ext cx="8785864" cy="1055858"/>
            <a:chOff x="4903563" y="5405135"/>
            <a:chExt cx="10942320" cy="12920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DFC3F30-12EE-286F-3757-6445336F2E60}"/>
                    </a:ext>
                  </a:extLst>
                </p:cNvPr>
                <p:cNvSpPr txBox="1"/>
                <p:nvPr/>
              </p:nvSpPr>
              <p:spPr>
                <a:xfrm>
                  <a:off x="4903563" y="5933174"/>
                  <a:ext cx="10942320" cy="7639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DFC3F30-12EE-286F-3757-6445336F2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563" y="5933174"/>
                  <a:ext cx="10942320" cy="763984"/>
                </a:xfrm>
                <a:prstGeom prst="rect">
                  <a:avLst/>
                </a:prstGeom>
                <a:blipFill>
                  <a:blip r:embed="rId3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0B13C34-D14A-5B84-E781-255028B778A0}"/>
                </a:ext>
              </a:extLst>
            </p:cNvPr>
            <p:cNvGrpSpPr/>
            <p:nvPr/>
          </p:nvGrpSpPr>
          <p:grpSpPr>
            <a:xfrm>
              <a:off x="11236207" y="5573393"/>
              <a:ext cx="849238" cy="923200"/>
              <a:chOff x="6840563" y="5307696"/>
              <a:chExt cx="849238" cy="923200"/>
            </a:xfrm>
          </p:grpSpPr>
          <p:pic>
            <p:nvPicPr>
              <p:cNvPr id="18" name="Picture 17" descr="Page 12 | Mortarboard Cap Images - Free Download on Freepik">
                <a:extLst>
                  <a:ext uri="{FF2B5EF4-FFF2-40B4-BE49-F238E27FC236}">
                    <a16:creationId xmlns:a16="http://schemas.microsoft.com/office/drawing/2014/main" id="{571A842B-7142-4E80-E0CE-D7949647D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7892" y="5307696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8C581A3-5B41-F738-72E2-A29E6BBD1A4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0563" y="5327015"/>
                    <a:ext cx="451909" cy="9038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2400" b="0" dirty="0"/>
                  </a:p>
                  <a:p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8C581A3-5B41-F738-72E2-A29E6BBD1A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0563" y="5327015"/>
                    <a:ext cx="451909" cy="90388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333"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471583-8A24-4335-D107-DD73B628031D}"/>
                </a:ext>
              </a:extLst>
            </p:cNvPr>
            <p:cNvGrpSpPr/>
            <p:nvPr/>
          </p:nvGrpSpPr>
          <p:grpSpPr>
            <a:xfrm>
              <a:off x="8336677" y="5405135"/>
              <a:ext cx="1176563" cy="1080506"/>
              <a:chOff x="3927819" y="5131073"/>
              <a:chExt cx="1176563" cy="1080506"/>
            </a:xfrm>
          </p:grpSpPr>
          <p:pic>
            <p:nvPicPr>
              <p:cNvPr id="20" name="Picture 2" descr="Money Stack | Totally Accurate BattleGrounds Wiki | Fandom">
                <a:extLst>
                  <a:ext uri="{FF2B5EF4-FFF2-40B4-BE49-F238E27FC236}">
                    <a16:creationId xmlns:a16="http://schemas.microsoft.com/office/drawing/2014/main" id="{7982A12C-19BD-3756-892F-F8CCBEC7DB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96769">
                <a:off x="4387837" y="5131073"/>
                <a:ext cx="716545" cy="713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1DF3DCA-9679-EA36-CBBB-86A0BB67238B}"/>
                      </a:ext>
                    </a:extLst>
                  </p:cNvPr>
                  <p:cNvSpPr txBox="1"/>
                  <p:nvPr/>
                </p:nvSpPr>
                <p:spPr>
                  <a:xfrm>
                    <a:off x="3927819" y="5307697"/>
                    <a:ext cx="451909" cy="90388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oMath>
                      </m:oMathPara>
                    </a14:m>
                    <a:endParaRPr lang="en-US" sz="2400" b="0" dirty="0"/>
                  </a:p>
                  <a:p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1DF3DCA-9679-EA36-CBBB-86A0BB6723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7819" y="5307697"/>
                    <a:ext cx="451909" cy="9038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333"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0F9B1E-4935-E176-5A13-5E0D4A53DC7D}"/>
              </a:ext>
            </a:extLst>
          </p:cNvPr>
          <p:cNvGrpSpPr/>
          <p:nvPr/>
        </p:nvGrpSpPr>
        <p:grpSpPr>
          <a:xfrm>
            <a:off x="1165315" y="3370642"/>
            <a:ext cx="3085148" cy="3227022"/>
            <a:chOff x="3870987" y="3679480"/>
            <a:chExt cx="1902157" cy="1989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F91F77-4F96-D750-5611-699EA468E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85744" y="3679480"/>
              <a:ext cx="787400" cy="1282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E38B8C-3AEF-6E9F-B62C-D95FACF84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1794" y="4947042"/>
              <a:ext cx="495300" cy="711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710892-7820-D6C9-CA41-CF67302C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7166" y="4186182"/>
              <a:ext cx="1066800" cy="596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17806B-9847-8C33-84B5-D4AE6D947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70987" y="5021410"/>
              <a:ext cx="977900" cy="647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CACEF5-C46D-ADEB-6D66-37E14C77D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52058" y="5413130"/>
              <a:ext cx="406400" cy="254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CFBEEE-0211-0461-46B9-4FCDE4237FA7}"/>
              </a:ext>
            </a:extLst>
          </p:cNvPr>
          <p:cNvSpPr txBox="1"/>
          <p:nvPr/>
        </p:nvSpPr>
        <p:spPr>
          <a:xfrm>
            <a:off x="5141034" y="3687901"/>
            <a:ext cx="68561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Take-away: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Similar order of magnitude as the previous regression (maybe a bit smaller*)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If we believe </a:t>
            </a:r>
            <a:r>
              <a:rPr lang="en-US" sz="2800" dirty="0">
                <a:solidFill>
                  <a:schemeClr val="accent2"/>
                </a:solidFill>
              </a:rPr>
              <a:t>twins are identical in all relevant ways (even those we don’t observe), this suggests the effect is “causal.”</a:t>
            </a:r>
          </a:p>
        </p:txBody>
      </p:sp>
    </p:spTree>
    <p:extLst>
      <p:ext uri="{BB962C8B-B14F-4D97-AF65-F5344CB8AC3E}">
        <p14:creationId xmlns:p14="http://schemas.microsoft.com/office/powerpoint/2010/main" val="113347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20E6-5F59-DB67-9584-D79364AB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33"/>
            <a:ext cx="10515600" cy="1325563"/>
          </a:xfrm>
        </p:spPr>
        <p:txBody>
          <a:bodyPr/>
          <a:lstStyle/>
          <a:p>
            <a:r>
              <a:rPr lang="en-US" dirty="0"/>
              <a:t>Other approaches to causality?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7C399-A4D8-865E-5BED-17A5F1003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396"/>
            <a:ext cx="10515600" cy="4847318"/>
          </a:xfrm>
        </p:spPr>
        <p:txBody>
          <a:bodyPr>
            <a:normAutofit/>
          </a:bodyPr>
          <a:lstStyle/>
          <a:p>
            <a:r>
              <a:rPr lang="en-US" dirty="0"/>
              <a:t>From Class 1: Several notions of causality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Regularity-based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Law-based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Counterfactual-based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“Pass”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Establishing Causality is often important, but...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Sometimes all we want to do is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You’re going to make about $X when you grow up.  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Is it “because” you went to college?  I don’t know.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Doing prediction can actually help us establish causality!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We’ll see this later today.</a:t>
            </a:r>
          </a:p>
          <a:p>
            <a:pPr lvl="1"/>
            <a:endParaRPr lang="en-US" dirty="0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E76057AB-3208-9FFE-92CB-F73E756DD391}"/>
              </a:ext>
            </a:extLst>
          </p:cNvPr>
          <p:cNvSpPr/>
          <p:nvPr/>
        </p:nvSpPr>
        <p:spPr>
          <a:xfrm rot="20980409">
            <a:off x="4310744" y="2258736"/>
            <a:ext cx="2601685" cy="7184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We’ve been here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B06435D1-C065-33CD-B0A6-16DABA341063}"/>
              </a:ext>
            </a:extLst>
          </p:cNvPr>
          <p:cNvSpPr/>
          <p:nvPr/>
        </p:nvSpPr>
        <p:spPr>
          <a:xfrm rot="232940">
            <a:off x="2460172" y="3069772"/>
            <a:ext cx="2601685" cy="718457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We’re going here</a:t>
            </a:r>
          </a:p>
        </p:txBody>
      </p:sp>
    </p:spTree>
    <p:extLst>
      <p:ext uri="{BB962C8B-B14F-4D97-AF65-F5344CB8AC3E}">
        <p14:creationId xmlns:p14="http://schemas.microsoft.com/office/powerpoint/2010/main" val="292470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6296-EFB7-8140-2182-7EAA30F6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believe this effect is causal?</a:t>
            </a:r>
            <a:br>
              <a:rPr lang="en-US" dirty="0"/>
            </a:br>
            <a:r>
              <a:rPr lang="en-US" sz="3200" dirty="0"/>
              <a:t>Is which twin got more education “random”?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F5AE2-5EF4-5C2D-739A-50461BCC1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Discuss! </a:t>
            </a:r>
          </a:p>
          <a:p>
            <a:r>
              <a:rPr lang="en-US" dirty="0">
                <a:effectLst/>
                <a:latin typeface="NewCenturySchlbk"/>
              </a:rPr>
              <a:t>Wha</a:t>
            </a:r>
            <a:r>
              <a:rPr lang="en-US" dirty="0">
                <a:latin typeface="NewCenturySchlbk"/>
              </a:rPr>
              <a:t>t are some concerns?</a:t>
            </a:r>
          </a:p>
          <a:p>
            <a:r>
              <a:rPr lang="en-US" dirty="0">
                <a:effectLst/>
                <a:latin typeface="NewCenturySchlbk"/>
              </a:rPr>
              <a:t>How could you </a:t>
            </a:r>
            <a:r>
              <a:rPr lang="en-US" dirty="0">
                <a:latin typeface="NewCenturySchlbk"/>
              </a:rPr>
              <a:t>assess if these concerns are concerning?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92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6296-EFB7-8140-2182-7EAA30F6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believe this effect is causal?</a:t>
            </a:r>
            <a:br>
              <a:rPr lang="en-US" dirty="0"/>
            </a:br>
            <a:r>
              <a:rPr lang="en-US" sz="3200" dirty="0"/>
              <a:t>Is which twin got more education “random”?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F5AE2-5EF4-5C2D-739A-50461BCC1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" y="1843088"/>
            <a:ext cx="11353800" cy="5167312"/>
          </a:xfrm>
        </p:spPr>
        <p:txBody>
          <a:bodyPr>
            <a:normAutofit/>
          </a:bodyPr>
          <a:lstStyle/>
          <a:p>
            <a:r>
              <a:rPr lang="en-US" dirty="0"/>
              <a:t>Biology suggests that lots is the same (these are identical twins)</a:t>
            </a:r>
          </a:p>
          <a:p>
            <a:r>
              <a:rPr lang="en-US" dirty="0"/>
              <a:t>They seem to have been treated similarly...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50% of twins had names that began with the same letter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27% had names that rhymed</a:t>
            </a:r>
          </a:p>
          <a:p>
            <a:r>
              <a:rPr lang="en-US" dirty="0"/>
              <a:t>Ask the twins!</a:t>
            </a:r>
          </a:p>
          <a:p>
            <a:pPr lvl="1"/>
            <a:r>
              <a:rPr lang="en-US" dirty="0">
                <a:solidFill>
                  <a:schemeClr val="accent1"/>
                </a:solidFill>
                <a:effectLst/>
                <a:latin typeface="NewCenturySchlbk"/>
              </a:rPr>
              <a:t>Among female twins, the modal response had something to do with who got married/divorced</a:t>
            </a:r>
          </a:p>
          <a:p>
            <a:pPr lvl="1"/>
            <a:r>
              <a:rPr lang="en-US" dirty="0">
                <a:solidFill>
                  <a:schemeClr val="accent1"/>
                </a:solidFill>
                <a:effectLst/>
                <a:latin typeface="NewCenturySchlbk"/>
              </a:rPr>
              <a:t>Among males, the modal response was that the two twins had different career interests</a:t>
            </a:r>
          </a:p>
          <a:p>
            <a:r>
              <a:rPr lang="en-US" dirty="0"/>
              <a:t>First-borns are different (tend to be larger,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NewCenturySchlbk"/>
              </a:rPr>
              <a:t>But, turns out, birth order has no predictive power for education (in this sample).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2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06D4A-54C9-3377-DB0E-ABEE23B4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other attributes</a:t>
            </a:r>
            <a:br>
              <a:rPr lang="en-US" dirty="0"/>
            </a:br>
            <a:r>
              <a:rPr lang="en-US" sz="2800" dirty="0"/>
              <a:t>(aka, possible confounders)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73DAC-C98A-C346-3B6B-142EE2AD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4" y="1568867"/>
            <a:ext cx="10017810" cy="492400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2D51226-6DE4-5B62-0C59-FBB6F782330F}"/>
              </a:ext>
            </a:extLst>
          </p:cNvPr>
          <p:cNvSpPr/>
          <p:nvPr/>
        </p:nvSpPr>
        <p:spPr>
          <a:xfrm>
            <a:off x="5463184" y="1341120"/>
            <a:ext cx="7658456" cy="606552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0527F9-BF6D-025E-CB30-9C9708ED02B3}"/>
              </a:ext>
            </a:extLst>
          </p:cNvPr>
          <p:cNvGrpSpPr/>
          <p:nvPr/>
        </p:nvGrpSpPr>
        <p:grpSpPr>
          <a:xfrm>
            <a:off x="2392680" y="182912"/>
            <a:ext cx="9601200" cy="4053808"/>
            <a:chOff x="2392680" y="182912"/>
            <a:chExt cx="9601200" cy="405380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D7A3795-7481-1C48-1511-C5E3929D3EA2}"/>
                </a:ext>
              </a:extLst>
            </p:cNvPr>
            <p:cNvSpPr/>
            <p:nvPr/>
          </p:nvSpPr>
          <p:spPr>
            <a:xfrm>
              <a:off x="2392680" y="3916680"/>
              <a:ext cx="975360" cy="3200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544A20-4259-71D6-92BF-C0D295B74E87}"/>
                </a:ext>
              </a:extLst>
            </p:cNvPr>
            <p:cNvSpPr txBox="1"/>
            <p:nvPr/>
          </p:nvSpPr>
          <p:spPr>
            <a:xfrm>
              <a:off x="6659880" y="182912"/>
              <a:ext cx="5334000" cy="200906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 the whole sample (if we forget whose twin is whose), education and spouse’s education are quite correlated.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6E101B-AEB6-2E2C-AF57-052B5CA99855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3368040" y="1187443"/>
              <a:ext cx="3291840" cy="28892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68AC0A-BE48-382E-6701-8ED848B58DAE}"/>
              </a:ext>
            </a:extLst>
          </p:cNvPr>
          <p:cNvGrpSpPr/>
          <p:nvPr/>
        </p:nvGrpSpPr>
        <p:grpSpPr>
          <a:xfrm>
            <a:off x="2880360" y="2358568"/>
            <a:ext cx="9196983" cy="3986134"/>
            <a:chOff x="2880360" y="2358568"/>
            <a:chExt cx="9196983" cy="39861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395EBB-40CD-7C80-9C24-95CD1D27815D}"/>
                </a:ext>
              </a:extLst>
            </p:cNvPr>
            <p:cNvSpPr txBox="1"/>
            <p:nvPr/>
          </p:nvSpPr>
          <p:spPr>
            <a:xfrm>
              <a:off x="5463184" y="2358568"/>
              <a:ext cx="6614159" cy="132802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If we only look at variation between identical twins, this correlation goes away.  </a:t>
              </a:r>
            </a:p>
            <a:p>
              <a:pPr algn="ctr"/>
              <a:r>
                <a:rPr lang="en-US" sz="1600" dirty="0"/>
                <a:t>(Even though the correlation between education and earnings did not).</a:t>
              </a:r>
              <a:endParaRPr lang="en-US" sz="2800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98D5C99-0AFB-83EA-4A0E-11A4A7C71970}"/>
                </a:ext>
              </a:extLst>
            </p:cNvPr>
            <p:cNvSpPr/>
            <p:nvPr/>
          </p:nvSpPr>
          <p:spPr>
            <a:xfrm>
              <a:off x="2880360" y="6024662"/>
              <a:ext cx="975360" cy="3200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9727792-89FB-9E8B-CA8F-072C55805863}"/>
                </a:ext>
              </a:extLst>
            </p:cNvPr>
            <p:cNvCxnSpPr>
              <a:cxnSpLocks/>
              <a:stCxn id="9" idx="1"/>
              <a:endCxn id="10" idx="0"/>
            </p:cNvCxnSpPr>
            <p:nvPr/>
          </p:nvCxnSpPr>
          <p:spPr>
            <a:xfrm flipH="1">
              <a:off x="3368040" y="3022580"/>
              <a:ext cx="2095144" cy="30020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0E295CB-A0CC-2698-EFC9-BEFAA55D3D22}"/>
              </a:ext>
            </a:extLst>
          </p:cNvPr>
          <p:cNvSpPr txBox="1"/>
          <p:nvPr/>
        </p:nvSpPr>
        <p:spPr>
          <a:xfrm>
            <a:off x="5963444" y="4550841"/>
            <a:ext cx="6030436" cy="20090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Argument: </a:t>
            </a:r>
            <a:r>
              <a:rPr lang="en-US" sz="2800" dirty="0"/>
              <a:t>if the twin with less education was “different” in some way, they’d have a “different” sort of spouse...but that’s not the case.</a:t>
            </a:r>
          </a:p>
        </p:txBody>
      </p:sp>
    </p:spTree>
    <p:extLst>
      <p:ext uri="{BB962C8B-B14F-4D97-AF65-F5344CB8AC3E}">
        <p14:creationId xmlns:p14="http://schemas.microsoft.com/office/powerpoint/2010/main" val="151234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F91-C095-1E5D-53D5-17B1DE86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3D94A-7BA5-D277-5ACA-E392EE80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running a regression, look at standard errors and R</a:t>
            </a:r>
            <a:r>
              <a:rPr lang="en-US" baseline="30000" dirty="0"/>
              <a:t>2</a:t>
            </a:r>
          </a:p>
          <a:p>
            <a:r>
              <a:rPr lang="en-US" dirty="0"/>
              <a:t>In this example, the authors did </a:t>
            </a:r>
            <a:r>
              <a:rPr lang="en-US" b="1" dirty="0"/>
              <a:t>not</a:t>
            </a:r>
            <a:r>
              <a:rPr lang="en-US" dirty="0"/>
              <a:t> assume that the regression on the CPS data (general population) told them anything causal.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Even though regression ”controls” for observables.</a:t>
            </a:r>
          </a:p>
          <a:p>
            <a:r>
              <a:rPr lang="en-US" dirty="0"/>
              <a:t>However, they were convinced by a “matching” exercise using identical twins.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And, you can use regression to do that exercise too!</a:t>
            </a:r>
          </a:p>
        </p:txBody>
      </p:sp>
    </p:spTree>
    <p:extLst>
      <p:ext uri="{BB962C8B-B14F-4D97-AF65-F5344CB8AC3E}">
        <p14:creationId xmlns:p14="http://schemas.microsoft.com/office/powerpoint/2010/main" val="144502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2001-1A7E-1D15-2EEB-F87092F0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A27D-90E8-395C-91BC-63CFACD7C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074" y="1846160"/>
            <a:ext cx="10515600" cy="4860925"/>
          </a:xfrm>
        </p:spPr>
        <p:txBody>
          <a:bodyPr>
            <a:normAutofit/>
          </a:bodyPr>
          <a:lstStyle/>
          <a:p>
            <a:r>
              <a:rPr lang="en-US" dirty="0"/>
              <a:t>To deal with too many boxes...make some assumptions!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Linearity!</a:t>
            </a:r>
          </a:p>
          <a:p>
            <a:pPr lvl="1"/>
            <a:endParaRPr lang="en-US" dirty="0"/>
          </a:p>
          <a:p>
            <a:r>
              <a:rPr lang="en-US" b="1" dirty="0"/>
              <a:t>Regression: </a:t>
            </a:r>
            <a:r>
              <a:rPr lang="en-US" dirty="0"/>
              <a:t>Find the best coefficients for a </a:t>
            </a:r>
            <a:r>
              <a:rPr lang="en-US" b="1" dirty="0"/>
              <a:t>linear model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If you want, think of these coefficients as telling you something about causality.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But be careful!  Lots of assumptions!</a:t>
            </a:r>
          </a:p>
          <a:p>
            <a:r>
              <a:rPr lang="en-US" dirty="0"/>
              <a:t>If the model fits the data well, you can use these coefficients to do prediction.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41D747-1C84-29C5-DF9C-29F9FDB7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71" y="5441097"/>
            <a:ext cx="765768" cy="76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BFF48D-79C9-3028-8927-9F021657D5FE}"/>
              </a:ext>
            </a:extLst>
          </p:cNvPr>
          <p:cNvGrpSpPr/>
          <p:nvPr/>
        </p:nvGrpSpPr>
        <p:grpSpPr>
          <a:xfrm>
            <a:off x="363326" y="4276622"/>
            <a:ext cx="910677" cy="768610"/>
            <a:chOff x="3275920" y="6035852"/>
            <a:chExt cx="910677" cy="7686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728BF8-FD38-8AF3-DC9A-87B8039EE776}"/>
                </a:ext>
              </a:extLst>
            </p:cNvPr>
            <p:cNvSpPr/>
            <p:nvPr/>
          </p:nvSpPr>
          <p:spPr>
            <a:xfrm>
              <a:off x="3912378" y="6035852"/>
              <a:ext cx="274219" cy="2742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C85373B-CDF9-F429-8C2C-23CCAE71F064}"/>
                </a:ext>
              </a:extLst>
            </p:cNvPr>
            <p:cNvSpPr/>
            <p:nvPr/>
          </p:nvSpPr>
          <p:spPr>
            <a:xfrm>
              <a:off x="3912378" y="6530243"/>
              <a:ext cx="274219" cy="2742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F3CBBE-3C13-C11A-DC76-A0DBA9F9039D}"/>
                </a:ext>
              </a:extLst>
            </p:cNvPr>
            <p:cNvSpPr/>
            <p:nvPr/>
          </p:nvSpPr>
          <p:spPr>
            <a:xfrm>
              <a:off x="3275920" y="6286212"/>
              <a:ext cx="274219" cy="2742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E77CC57-569F-BC2D-A926-5008614E4DD0}"/>
                </a:ext>
              </a:extLst>
            </p:cNvPr>
            <p:cNvCxnSpPr>
              <a:cxnSpLocks/>
              <a:stCxn id="8" idx="7"/>
              <a:endCxn id="6" idx="2"/>
            </p:cNvCxnSpPr>
            <p:nvPr/>
          </p:nvCxnSpPr>
          <p:spPr>
            <a:xfrm flipV="1">
              <a:off x="3509981" y="6172962"/>
              <a:ext cx="402397" cy="1534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550664-C5CC-FEB1-09A1-882C40D12270}"/>
                </a:ext>
              </a:extLst>
            </p:cNvPr>
            <p:cNvCxnSpPr>
              <a:cxnSpLocks/>
              <a:stCxn id="8" idx="5"/>
              <a:endCxn id="7" idx="2"/>
            </p:cNvCxnSpPr>
            <p:nvPr/>
          </p:nvCxnSpPr>
          <p:spPr>
            <a:xfrm>
              <a:off x="3509980" y="6520272"/>
              <a:ext cx="402398" cy="1470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A43315-D881-FA75-C33F-5BED72EC912A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4049488" y="6310071"/>
              <a:ext cx="0" cy="2201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2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F132-612F-582C-6DFF-284C681F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Causality to Prediction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DA67B-E19A-2C6D-F05D-AEF7E71A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89" y="4046584"/>
            <a:ext cx="1643061" cy="16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DBFE90-0269-CA39-625C-C30C9CBAC451}"/>
              </a:ext>
            </a:extLst>
          </p:cNvPr>
          <p:cNvGrpSpPr/>
          <p:nvPr/>
        </p:nvGrpSpPr>
        <p:grpSpPr>
          <a:xfrm>
            <a:off x="332016" y="4187170"/>
            <a:ext cx="1953984" cy="1649160"/>
            <a:chOff x="952502" y="3804445"/>
            <a:chExt cx="2562223" cy="21625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DE29C6-68C1-B902-FF57-ACA1FD4721FE}"/>
                </a:ext>
              </a:extLst>
            </p:cNvPr>
            <p:cNvSpPr/>
            <p:nvPr/>
          </p:nvSpPr>
          <p:spPr>
            <a:xfrm>
              <a:off x="2743200" y="3804445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07E49A-75C2-B3A3-7B00-FAFBD27310A0}"/>
                </a:ext>
              </a:extLst>
            </p:cNvPr>
            <p:cNvSpPr/>
            <p:nvPr/>
          </p:nvSpPr>
          <p:spPr>
            <a:xfrm>
              <a:off x="2743200" y="5195432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6F0557-1B8C-05F5-3E20-D06EAD940F29}"/>
                </a:ext>
              </a:extLst>
            </p:cNvPr>
            <p:cNvSpPr/>
            <p:nvPr/>
          </p:nvSpPr>
          <p:spPr>
            <a:xfrm>
              <a:off x="952502" y="4508841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Z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C7CD602-20E5-1A8D-C0DB-1C4D879AE187}"/>
                </a:ext>
              </a:extLst>
            </p:cNvPr>
            <p:cNvCxnSpPr>
              <a:cxnSpLocks/>
              <a:stCxn id="6" idx="7"/>
              <a:endCxn id="4" idx="2"/>
            </p:cNvCxnSpPr>
            <p:nvPr/>
          </p:nvCxnSpPr>
          <p:spPr>
            <a:xfrm flipV="1">
              <a:off x="1611040" y="4190208"/>
              <a:ext cx="1132160" cy="431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C6BA74-E605-3481-9DBD-98C5349DD477}"/>
                </a:ext>
              </a:extLst>
            </p:cNvPr>
            <p:cNvCxnSpPr>
              <a:cxnSpLocks/>
              <a:stCxn id="6" idx="5"/>
              <a:endCxn id="5" idx="2"/>
            </p:cNvCxnSpPr>
            <p:nvPr/>
          </p:nvCxnSpPr>
          <p:spPr>
            <a:xfrm>
              <a:off x="1611039" y="5167379"/>
              <a:ext cx="1132161" cy="4138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856E7F-2FDB-E190-C71C-C558C257A802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3128963" y="4575970"/>
              <a:ext cx="0" cy="619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58ED2-2CA2-4B94-1FAC-FEB82806EAD8}"/>
              </a:ext>
            </a:extLst>
          </p:cNvPr>
          <p:cNvGrpSpPr/>
          <p:nvPr/>
        </p:nvGrpSpPr>
        <p:grpSpPr>
          <a:xfrm>
            <a:off x="2480780" y="3107556"/>
            <a:ext cx="7522029" cy="2582089"/>
            <a:chOff x="2480780" y="3107556"/>
            <a:chExt cx="7522029" cy="2582089"/>
          </a:xfrm>
        </p:grpSpPr>
        <p:pic>
          <p:nvPicPr>
            <p:cNvPr id="1034" name="Picture 10" descr="Best Pedestrian bridge Illustration download in PNG &amp; Vector format">
              <a:extLst>
                <a:ext uri="{FF2B5EF4-FFF2-40B4-BE49-F238E27FC236}">
                  <a16:creationId xmlns:a16="http://schemas.microsoft.com/office/drawing/2014/main" id="{EEE1029F-CD79-73A1-BBD5-962D5C2C1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780" y="3434995"/>
              <a:ext cx="7522029" cy="225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531B66-0626-DC9D-ED5A-6BED525603EC}"/>
                </a:ext>
              </a:extLst>
            </p:cNvPr>
            <p:cNvSpPr txBox="1"/>
            <p:nvPr/>
          </p:nvSpPr>
          <p:spPr>
            <a:xfrm>
              <a:off x="3487127" y="3107556"/>
              <a:ext cx="5509335" cy="243458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6"/>
                  </a:solidFill>
                  <a:latin typeface="Trade Gothic Inline" panose="020F0502020204030204" pitchFamily="34" charset="0"/>
                  <a:cs typeface="Trade Gothic Inline" panose="020F0502020204030204" pitchFamily="34" charset="0"/>
                </a:rPr>
                <a:t>Regression!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5824D9A-F8B1-B4E3-6095-B3079B68C521}"/>
              </a:ext>
            </a:extLst>
          </p:cNvPr>
          <p:cNvSpPr txBox="1"/>
          <p:nvPr/>
        </p:nvSpPr>
        <p:spPr>
          <a:xfrm>
            <a:off x="489857" y="6008914"/>
            <a:ext cx="199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Causality-Land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18979-5613-1EFB-926A-F8B3394AD9CC}"/>
              </a:ext>
            </a:extLst>
          </p:cNvPr>
          <p:cNvSpPr txBox="1"/>
          <p:nvPr/>
        </p:nvSpPr>
        <p:spPr>
          <a:xfrm>
            <a:off x="10197589" y="5858101"/>
            <a:ext cx="199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Prediction-Land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232E85-D9B8-C916-5B19-3177062FE2FC}"/>
              </a:ext>
            </a:extLst>
          </p:cNvPr>
          <p:cNvGrpSpPr/>
          <p:nvPr/>
        </p:nvGrpSpPr>
        <p:grpSpPr>
          <a:xfrm>
            <a:off x="1843088" y="1857950"/>
            <a:ext cx="9351265" cy="1971100"/>
            <a:chOff x="1843088" y="1857950"/>
            <a:chExt cx="9351265" cy="19711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09E965B-B302-3700-A6B3-580892FB9E80}"/>
                </a:ext>
              </a:extLst>
            </p:cNvPr>
            <p:cNvSpPr/>
            <p:nvPr/>
          </p:nvSpPr>
          <p:spPr>
            <a:xfrm>
              <a:off x="1843088" y="1958919"/>
              <a:ext cx="8758237" cy="1870131"/>
            </a:xfrm>
            <a:custGeom>
              <a:avLst/>
              <a:gdLst>
                <a:gd name="connsiteX0" fmla="*/ 8758237 w 8758237"/>
                <a:gd name="connsiteY0" fmla="*/ 1870131 h 1870131"/>
                <a:gd name="connsiteX1" fmla="*/ 7272337 w 8758237"/>
                <a:gd name="connsiteY1" fmla="*/ 698556 h 1870131"/>
                <a:gd name="connsiteX2" fmla="*/ 5157787 w 8758237"/>
                <a:gd name="connsiteY2" fmla="*/ 41331 h 1870131"/>
                <a:gd name="connsiteX3" fmla="*/ 3100387 w 8758237"/>
                <a:gd name="connsiteY3" fmla="*/ 184206 h 1870131"/>
                <a:gd name="connsiteX4" fmla="*/ 828675 w 8758237"/>
                <a:gd name="connsiteY4" fmla="*/ 1127181 h 1870131"/>
                <a:gd name="connsiteX5" fmla="*/ 0 w 8758237"/>
                <a:gd name="connsiteY5" fmla="*/ 1870131 h 187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58237" h="1870131">
                  <a:moveTo>
                    <a:pt x="8758237" y="1870131"/>
                  </a:moveTo>
                  <a:cubicBezTo>
                    <a:pt x="8315324" y="1436743"/>
                    <a:pt x="7872412" y="1003356"/>
                    <a:pt x="7272337" y="698556"/>
                  </a:cubicBezTo>
                  <a:cubicBezTo>
                    <a:pt x="6672262" y="393756"/>
                    <a:pt x="5853112" y="127056"/>
                    <a:pt x="5157787" y="41331"/>
                  </a:cubicBezTo>
                  <a:cubicBezTo>
                    <a:pt x="4462462" y="-44394"/>
                    <a:pt x="3821906" y="3231"/>
                    <a:pt x="3100387" y="184206"/>
                  </a:cubicBezTo>
                  <a:cubicBezTo>
                    <a:pt x="2378868" y="365181"/>
                    <a:pt x="1345406" y="846194"/>
                    <a:pt x="828675" y="1127181"/>
                  </a:cubicBezTo>
                  <a:cubicBezTo>
                    <a:pt x="311944" y="1408168"/>
                    <a:pt x="155972" y="1639149"/>
                    <a:pt x="0" y="1870131"/>
                  </a:cubicBezTo>
                </a:path>
              </a:pathLst>
            </a:custGeom>
            <a:noFill/>
            <a:ln w="111125">
              <a:solidFill>
                <a:schemeClr val="accent2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262A3C-9593-10B8-F6A4-438C2D85B5F3}"/>
                </a:ext>
              </a:extLst>
            </p:cNvPr>
            <p:cNvSpPr txBox="1"/>
            <p:nvPr/>
          </p:nvSpPr>
          <p:spPr>
            <a:xfrm rot="1784784">
              <a:off x="8279703" y="1857950"/>
              <a:ext cx="29146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Next up:</a:t>
              </a:r>
            </a:p>
            <a:p>
              <a:r>
                <a:rPr lang="en-US" sz="2800" dirty="0">
                  <a:solidFill>
                    <a:schemeClr val="accent2"/>
                  </a:solidFill>
                </a:rPr>
                <a:t>And back again!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5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7EB40-5760-E542-3825-970DB0C2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31AC1-8F25-C4BC-5A5F-2202A796E1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21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45C1-A4F7-A0FD-E289-92CE62A4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problem...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945F6-FC54-1D6B-5485-69DF0CFEE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6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0839-8B2B-7084-403A-D3B3D112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26" y="165559"/>
            <a:ext cx="10515600" cy="1325563"/>
          </a:xfrm>
        </p:spPr>
        <p:txBody>
          <a:bodyPr/>
          <a:lstStyle/>
          <a:p>
            <a:r>
              <a:rPr lang="en-US" dirty="0"/>
              <a:t>Issue: Too many boxes!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FF194D-D8F6-7A0C-6F90-50C622AB5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5288"/>
                <a:ext cx="4959978" cy="53827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Say we do observe </a:t>
                </a:r>
                <a:r>
                  <a:rPr lang="en-US" b="1" dirty="0"/>
                  <a:t>all/most </a:t>
                </a:r>
                <a:r>
                  <a:rPr lang="en-US" dirty="0"/>
                  <a:t>important characteristics.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Say that’s like 50 characteristics.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That’s (at least)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boxes...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</a:t>
                </a:r>
                <a:r>
                  <a:rPr lang="en-US" b="1" dirty="0">
                    <a:solidFill>
                      <a:schemeClr val="accent1"/>
                    </a:solidFill>
                  </a:rPr>
                  <a:t>way</a:t>
                </a:r>
                <a:r>
                  <a:rPr lang="en-US" dirty="0">
                    <a:solidFill>
                      <a:schemeClr val="accent1"/>
                    </a:solidFill>
                  </a:rPr>
                  <a:t> bigger than the number of humans who have ever lived.</a:t>
                </a:r>
              </a:p>
              <a:p>
                <a:r>
                  <a:rPr lang="en-US" dirty="0"/>
                  <a:t>Most boxes are empty</a:t>
                </a:r>
              </a:p>
              <a:p>
                <a:r>
                  <a:rPr lang="en-US" dirty="0"/>
                  <a:t>Not enough samples in most boxes for “averages” to be meaningful.</a:t>
                </a:r>
              </a:p>
              <a:p>
                <a:r>
                  <a:rPr lang="en-US" dirty="0"/>
                  <a:t>Few pairs who are “identical on everything except college.”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FF194D-D8F6-7A0C-6F90-50C622AB5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5288"/>
                <a:ext cx="4959978" cy="5382711"/>
              </a:xfrm>
              <a:blipFill>
                <a:blip r:embed="rId2"/>
                <a:stretch>
                  <a:fillRect l="-2302" t="-2594" r="-3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D36527-BD5E-C7C4-76C9-30BD71B47CCC}"/>
              </a:ext>
            </a:extLst>
          </p:cNvPr>
          <p:cNvSpPr/>
          <p:nvPr/>
        </p:nvSpPr>
        <p:spPr>
          <a:xfrm>
            <a:off x="7307546" y="766145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43A409-FAD0-5794-E49E-46DCAA183EEF}"/>
              </a:ext>
            </a:extLst>
          </p:cNvPr>
          <p:cNvSpPr/>
          <p:nvPr/>
        </p:nvSpPr>
        <p:spPr>
          <a:xfrm>
            <a:off x="9760395" y="768767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019D3-5121-52E5-DB0F-4DE9CB3D0849}"/>
              </a:ext>
            </a:extLst>
          </p:cNvPr>
          <p:cNvSpPr/>
          <p:nvPr/>
        </p:nvSpPr>
        <p:spPr>
          <a:xfrm>
            <a:off x="6393823" y="4027034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536707-D60A-85C2-D5EC-F31C6000E5F2}"/>
              </a:ext>
            </a:extLst>
          </p:cNvPr>
          <p:cNvSpPr/>
          <p:nvPr/>
        </p:nvSpPr>
        <p:spPr>
          <a:xfrm>
            <a:off x="7858243" y="4024979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848BB-275E-2310-FE2A-BA506D0794D3}"/>
              </a:ext>
            </a:extLst>
          </p:cNvPr>
          <p:cNvSpPr/>
          <p:nvPr/>
        </p:nvSpPr>
        <p:spPr>
          <a:xfrm>
            <a:off x="9344454" y="4024978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B8BD6-DEDB-43EF-6A71-6F44C48AC3F5}"/>
              </a:ext>
            </a:extLst>
          </p:cNvPr>
          <p:cNvSpPr/>
          <p:nvPr/>
        </p:nvSpPr>
        <p:spPr>
          <a:xfrm>
            <a:off x="10808873" y="5444805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44F6C-6631-8648-B46E-8C682954D0E8}"/>
              </a:ext>
            </a:extLst>
          </p:cNvPr>
          <p:cNvSpPr/>
          <p:nvPr/>
        </p:nvSpPr>
        <p:spPr>
          <a:xfrm>
            <a:off x="10808874" y="4024978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A730C9-F5FF-4291-BB53-17B8D4EE3E46}"/>
              </a:ext>
            </a:extLst>
          </p:cNvPr>
          <p:cNvSpPr/>
          <p:nvPr/>
        </p:nvSpPr>
        <p:spPr>
          <a:xfrm>
            <a:off x="9323749" y="5444804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52EDCE-052A-B7E1-57D7-A96F7DBF0F79}"/>
              </a:ext>
            </a:extLst>
          </p:cNvPr>
          <p:cNvSpPr/>
          <p:nvPr/>
        </p:nvSpPr>
        <p:spPr>
          <a:xfrm>
            <a:off x="7838625" y="5444803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85212D-F7D5-6DB0-E868-854BF106BDAF}"/>
              </a:ext>
            </a:extLst>
          </p:cNvPr>
          <p:cNvSpPr/>
          <p:nvPr/>
        </p:nvSpPr>
        <p:spPr>
          <a:xfrm>
            <a:off x="6368641" y="5444802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F973452B-FA48-9E71-7CCF-5CFD292C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849" y="1096245"/>
            <a:ext cx="535723" cy="80888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3253966-34FA-3096-0F51-97BDC4541A96}"/>
              </a:ext>
            </a:extLst>
          </p:cNvPr>
          <p:cNvSpPr txBox="1"/>
          <p:nvPr/>
        </p:nvSpPr>
        <p:spPr>
          <a:xfrm>
            <a:off x="7702154" y="8600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7A92EC-154B-640F-C7DE-6C1C74C8B31F}"/>
              </a:ext>
            </a:extLst>
          </p:cNvPr>
          <p:cNvSpPr txBox="1"/>
          <p:nvPr/>
        </p:nvSpPr>
        <p:spPr>
          <a:xfrm>
            <a:off x="9998619" y="1040546"/>
            <a:ext cx="873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" pitchFamily="2" charset="0"/>
              </a:rPr>
              <a:t>No data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C82E03-D2DB-D954-173B-8BA9446F665C}"/>
              </a:ext>
            </a:extLst>
          </p:cNvPr>
          <p:cNvSpPr txBox="1"/>
          <p:nvPr/>
        </p:nvSpPr>
        <p:spPr>
          <a:xfrm>
            <a:off x="6837948" y="40944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A7FAD9D-1178-880B-E923-CC64C3F82C7D}"/>
              </a:ext>
            </a:extLst>
          </p:cNvPr>
          <p:cNvSpPr txBox="1"/>
          <p:nvPr/>
        </p:nvSpPr>
        <p:spPr>
          <a:xfrm>
            <a:off x="8131913" y="4337330"/>
            <a:ext cx="84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pitchFamily="2" charset="0"/>
              </a:rPr>
              <a:t>No data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4A5295-05CD-D1F8-8575-66227A1B47B7}"/>
              </a:ext>
            </a:extLst>
          </p:cNvPr>
          <p:cNvSpPr txBox="1"/>
          <p:nvPr/>
        </p:nvSpPr>
        <p:spPr>
          <a:xfrm>
            <a:off x="9535976" y="4083508"/>
            <a:ext cx="84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BE4FEA-CDD2-5FA1-6DAE-9E551A821EA7}"/>
              </a:ext>
            </a:extLst>
          </p:cNvPr>
          <p:cNvSpPr txBox="1"/>
          <p:nvPr/>
        </p:nvSpPr>
        <p:spPr>
          <a:xfrm>
            <a:off x="11017202" y="4061042"/>
            <a:ext cx="84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$15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1FFD5D6-B1DF-C021-DFE4-A9DF84EF9C2F}"/>
              </a:ext>
            </a:extLst>
          </p:cNvPr>
          <p:cNvSpPr txBox="1"/>
          <p:nvPr/>
        </p:nvSpPr>
        <p:spPr>
          <a:xfrm>
            <a:off x="10995769" y="5697313"/>
            <a:ext cx="84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pitchFamily="2" charset="0"/>
              </a:rPr>
              <a:t>No data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240EAD1-C39F-3642-C34E-A7A8D2703DAD}"/>
              </a:ext>
            </a:extLst>
          </p:cNvPr>
          <p:cNvSpPr txBox="1"/>
          <p:nvPr/>
        </p:nvSpPr>
        <p:spPr>
          <a:xfrm>
            <a:off x="9559240" y="5729735"/>
            <a:ext cx="84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pitchFamily="2" charset="0"/>
              </a:rPr>
              <a:t>No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7C5276-E7B4-0547-CA3D-4A8C23926A2C}"/>
              </a:ext>
            </a:extLst>
          </p:cNvPr>
          <p:cNvSpPr txBox="1"/>
          <p:nvPr/>
        </p:nvSpPr>
        <p:spPr>
          <a:xfrm>
            <a:off x="8088158" y="5499075"/>
            <a:ext cx="844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$11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C8F0D59-389C-4849-8AC2-FCDEC6622D5A}"/>
              </a:ext>
            </a:extLst>
          </p:cNvPr>
          <p:cNvSpPr txBox="1"/>
          <p:nvPr/>
        </p:nvSpPr>
        <p:spPr>
          <a:xfrm>
            <a:off x="6567289" y="5698329"/>
            <a:ext cx="84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pitchFamily="2" charset="0"/>
              </a:rPr>
              <a:t>No data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8F46D23-9C1C-7921-8CE6-5F92AB31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83" y="4517069"/>
            <a:ext cx="381410" cy="57588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8D63A46-73A4-0672-6057-DD1D81CF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170" y="4570764"/>
            <a:ext cx="381410" cy="57588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37FE727-E2D2-8C11-A2B9-B57AD8857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914" y="4566347"/>
            <a:ext cx="381410" cy="57588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D5891BF-CC1E-0183-55E6-A1A78FB87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209" y="4490860"/>
            <a:ext cx="381410" cy="5758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64D4FF7-5BAF-8F3C-97A5-8C7F0B95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085" y="5988460"/>
            <a:ext cx="381410" cy="575887"/>
          </a:xfrm>
          <a:prstGeom prst="rect">
            <a:avLst/>
          </a:prstGeom>
        </p:spPr>
      </p:pic>
      <p:sp>
        <p:nvSpPr>
          <p:cNvPr id="97" name="Cloud Callout 96">
            <a:extLst>
              <a:ext uri="{FF2B5EF4-FFF2-40B4-BE49-F238E27FC236}">
                <a16:creationId xmlns:a16="http://schemas.microsoft.com/office/drawing/2014/main" id="{12C9F89A-0661-C320-EC53-5E408C23273C}"/>
              </a:ext>
            </a:extLst>
          </p:cNvPr>
          <p:cNvSpPr/>
          <p:nvPr/>
        </p:nvSpPr>
        <p:spPr>
          <a:xfrm>
            <a:off x="8487437" y="-180165"/>
            <a:ext cx="2589593" cy="1325563"/>
          </a:xfrm>
          <a:prstGeom prst="cloudCallout">
            <a:avLst>
              <a:gd name="adj1" fmla="val -65725"/>
              <a:gd name="adj2" fmla="val 6357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It’s lonely in here...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32112D-3546-C1F7-A185-2DF6422544D8}"/>
              </a:ext>
            </a:extLst>
          </p:cNvPr>
          <p:cNvSpPr txBox="1"/>
          <p:nvPr/>
        </p:nvSpPr>
        <p:spPr>
          <a:xfrm>
            <a:off x="7047989" y="2085355"/>
            <a:ext cx="22964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/>
                </a:solidFill>
              </a:rPr>
              <a:t>Went to college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Dressing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Age 30-35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Married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Likes broccoli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...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2A8D213-5E49-0D0E-6447-0D0855FCE0FD}"/>
              </a:ext>
            </a:extLst>
          </p:cNvPr>
          <p:cNvSpPr txBox="1"/>
          <p:nvPr/>
        </p:nvSpPr>
        <p:spPr>
          <a:xfrm>
            <a:off x="9504553" y="2094330"/>
            <a:ext cx="229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Didn’t go to college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Dressing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Age 30-35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Married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Likes broccoli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213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481B-57B1-B184-14E2-271BF9517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374"/>
            <a:ext cx="3530716" cy="2256588"/>
          </a:xfrm>
        </p:spPr>
        <p:txBody>
          <a:bodyPr>
            <a:normAutofit fontScale="90000"/>
          </a:bodyPr>
          <a:lstStyle/>
          <a:p>
            <a:r>
              <a:rPr lang="en-US" dirty="0"/>
              <a:t>Can we combine some of these boxes?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848BE-7DCA-6C2A-9342-2636CDFFE8ED}"/>
              </a:ext>
            </a:extLst>
          </p:cNvPr>
          <p:cNvGrpSpPr/>
          <p:nvPr/>
        </p:nvGrpSpPr>
        <p:grpSpPr>
          <a:xfrm>
            <a:off x="5458912" y="739073"/>
            <a:ext cx="2390606" cy="2703030"/>
            <a:chOff x="5458912" y="739073"/>
            <a:chExt cx="2390606" cy="270303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152890D-2FFB-C3CF-DB83-5CA98B8D53B2}"/>
                </a:ext>
              </a:extLst>
            </p:cNvPr>
            <p:cNvGrpSpPr/>
            <p:nvPr/>
          </p:nvGrpSpPr>
          <p:grpSpPr>
            <a:xfrm>
              <a:off x="5458912" y="739073"/>
              <a:ext cx="2390606" cy="2703030"/>
              <a:chOff x="7047989" y="766145"/>
              <a:chExt cx="2860270" cy="323407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419C72-E8FA-64E5-22E0-6875A64B3D3B}"/>
                  </a:ext>
                </a:extLst>
              </p:cNvPr>
              <p:cNvSpPr/>
              <p:nvPr/>
            </p:nvSpPr>
            <p:spPr>
              <a:xfrm>
                <a:off x="7307546" y="766145"/>
                <a:ext cx="1308331" cy="123959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C507F49-E164-D168-1AF3-AAA2CAB34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93849" y="1096245"/>
                <a:ext cx="535723" cy="80888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4BE8A9-682E-B6FA-AC53-20A0F21041A2}"/>
                  </a:ext>
                </a:extLst>
              </p:cNvPr>
              <p:cNvSpPr txBox="1"/>
              <p:nvPr/>
            </p:nvSpPr>
            <p:spPr>
              <a:xfrm>
                <a:off x="7047989" y="2085355"/>
                <a:ext cx="2860270" cy="19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accent6"/>
                    </a:solidFill>
                  </a:rPr>
                  <a:t>Went to college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Dressing 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Age 30-35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Male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Married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Likes broccoli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...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47DCD0-7FEA-EAEE-B8FC-23DB3834DC33}"/>
                </a:ext>
              </a:extLst>
            </p:cNvPr>
            <p:cNvSpPr txBox="1"/>
            <p:nvPr/>
          </p:nvSpPr>
          <p:spPr>
            <a:xfrm>
              <a:off x="5987895" y="801478"/>
              <a:ext cx="349952" cy="308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$4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5C55F18-7DA8-88DA-B2DA-E4ACDD55A8A9}"/>
              </a:ext>
            </a:extLst>
          </p:cNvPr>
          <p:cNvSpPr/>
          <p:nvPr/>
        </p:nvSpPr>
        <p:spPr>
          <a:xfrm>
            <a:off x="5320630" y="366593"/>
            <a:ext cx="6687213" cy="31166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C0CEE8-356A-F9E0-1ADB-1038DD61B4BE}"/>
              </a:ext>
            </a:extLst>
          </p:cNvPr>
          <p:cNvGrpSpPr/>
          <p:nvPr/>
        </p:nvGrpSpPr>
        <p:grpSpPr>
          <a:xfrm>
            <a:off x="7605205" y="776130"/>
            <a:ext cx="2164374" cy="2696613"/>
            <a:chOff x="7605205" y="776130"/>
            <a:chExt cx="2164374" cy="26966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5C2FE0-623C-98DD-16C5-7C7BC2B7FFEC}"/>
                </a:ext>
              </a:extLst>
            </p:cNvPr>
            <p:cNvSpPr/>
            <p:nvPr/>
          </p:nvSpPr>
          <p:spPr>
            <a:xfrm>
              <a:off x="8012838" y="776130"/>
              <a:ext cx="1093499" cy="10360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98DCC0-545B-1102-AF8D-EA8A9025DBF4}"/>
                </a:ext>
              </a:extLst>
            </p:cNvPr>
            <p:cNvSpPr txBox="1"/>
            <p:nvPr/>
          </p:nvSpPr>
          <p:spPr>
            <a:xfrm>
              <a:off x="7605205" y="1872305"/>
              <a:ext cx="216437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6"/>
                  </a:solidFill>
                </a:rPr>
                <a:t>Went to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Not 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15-20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Female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Unmarried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Doesn’t like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1AB9D2-4EFF-F3B9-9655-EC0EAB6EEDB8}"/>
                </a:ext>
              </a:extLst>
            </p:cNvPr>
            <p:cNvSpPr txBox="1"/>
            <p:nvPr/>
          </p:nvSpPr>
          <p:spPr>
            <a:xfrm>
              <a:off x="8153028" y="892025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C8AA9D-96C8-B701-C742-EDAB9DB55185}"/>
              </a:ext>
            </a:extLst>
          </p:cNvPr>
          <p:cNvGrpSpPr/>
          <p:nvPr/>
        </p:nvGrpSpPr>
        <p:grpSpPr>
          <a:xfrm>
            <a:off x="4770223" y="743968"/>
            <a:ext cx="7448836" cy="5931065"/>
            <a:chOff x="4770223" y="743968"/>
            <a:chExt cx="7448836" cy="593106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8682D1D-0945-3B96-4B1B-8C06A178C372}"/>
                </a:ext>
              </a:extLst>
            </p:cNvPr>
            <p:cNvGrpSpPr/>
            <p:nvPr/>
          </p:nvGrpSpPr>
          <p:grpSpPr>
            <a:xfrm>
              <a:off x="10153062" y="743968"/>
              <a:ext cx="1093499" cy="1036052"/>
              <a:chOff x="6652610" y="3760457"/>
              <a:chExt cx="1308331" cy="123959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CB7C094-ED29-E257-B0FC-2374C6E39873}"/>
                  </a:ext>
                </a:extLst>
              </p:cNvPr>
              <p:cNvGrpSpPr/>
              <p:nvPr/>
            </p:nvGrpSpPr>
            <p:grpSpPr>
              <a:xfrm>
                <a:off x="6652610" y="3760457"/>
                <a:ext cx="1308331" cy="1239597"/>
                <a:chOff x="7838625" y="5444803"/>
                <a:chExt cx="1308331" cy="1239597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5C53B22-15FD-4E20-A4B7-6B2A5DC33C1A}"/>
                    </a:ext>
                  </a:extLst>
                </p:cNvPr>
                <p:cNvSpPr/>
                <p:nvPr/>
              </p:nvSpPr>
              <p:spPr>
                <a:xfrm>
                  <a:off x="7838625" y="5444803"/>
                  <a:ext cx="1308331" cy="1239597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D0613EE-912E-21CF-6FE5-82BAC650C513}"/>
                    </a:ext>
                  </a:extLst>
                </p:cNvPr>
                <p:cNvSpPr txBox="1"/>
                <p:nvPr/>
              </p:nvSpPr>
              <p:spPr>
                <a:xfrm>
                  <a:off x="8088158" y="5499075"/>
                  <a:ext cx="844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$11</a:t>
                  </a: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C1F35B9-7E20-59F9-16A7-A6F2A72A67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35883" y="5984356"/>
                  <a:ext cx="381410" cy="575887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1B5CE17-FAA1-AFA1-E2AB-8E0A027FC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97480" y="4324258"/>
                <a:ext cx="381410" cy="575887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A35904-575C-F23F-B3FC-E3C738D46437}"/>
                </a:ext>
              </a:extLst>
            </p:cNvPr>
            <p:cNvSpPr txBox="1"/>
            <p:nvPr/>
          </p:nvSpPr>
          <p:spPr>
            <a:xfrm>
              <a:off x="9798675" y="1888266"/>
              <a:ext cx="242038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6"/>
                  </a:solidFill>
                </a:rPr>
                <a:t>Went to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70-75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Female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Doesn’t like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F1171D-8101-00FE-8B02-3848AF6198E9}"/>
                </a:ext>
              </a:extLst>
            </p:cNvPr>
            <p:cNvGrpSpPr/>
            <p:nvPr/>
          </p:nvGrpSpPr>
          <p:grpSpPr>
            <a:xfrm>
              <a:off x="5124610" y="3930298"/>
              <a:ext cx="1093499" cy="1036052"/>
              <a:chOff x="7838625" y="5444803"/>
              <a:chExt cx="1308331" cy="123959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A7BD8C-9B01-406F-F3ED-6D8A722FE8BC}"/>
                  </a:ext>
                </a:extLst>
              </p:cNvPr>
              <p:cNvSpPr/>
              <p:nvPr/>
            </p:nvSpPr>
            <p:spPr>
              <a:xfrm>
                <a:off x="7838625" y="5444803"/>
                <a:ext cx="1308331" cy="123959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A976412-DBC4-E9CA-EAB1-3AD42AD5EAD3}"/>
                  </a:ext>
                </a:extLst>
              </p:cNvPr>
              <p:cNvSpPr txBox="1"/>
              <p:nvPr/>
            </p:nvSpPr>
            <p:spPr>
              <a:xfrm>
                <a:off x="8088158" y="5499075"/>
                <a:ext cx="844290" cy="441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$2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937F093-54E8-DA0C-3611-D16BC06DE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34492" y="5744401"/>
                <a:ext cx="577082" cy="871331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5EF802-E14E-C2A4-DB4C-3BDA7178370A}"/>
                </a:ext>
              </a:extLst>
            </p:cNvPr>
            <p:cNvSpPr txBox="1"/>
            <p:nvPr/>
          </p:nvSpPr>
          <p:spPr>
            <a:xfrm>
              <a:off x="4770223" y="5074595"/>
              <a:ext cx="242038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2"/>
                  </a:solidFill>
                </a:rPr>
                <a:t>No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70-75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Female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Doesn’t like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C0A05B7-0627-73C3-7FEB-FA3354C8113A}"/>
              </a:ext>
            </a:extLst>
          </p:cNvPr>
          <p:cNvSpPr/>
          <p:nvPr/>
        </p:nvSpPr>
        <p:spPr>
          <a:xfrm>
            <a:off x="292178" y="3552923"/>
            <a:ext cx="6687213" cy="33050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E5C42A-A44A-FDFC-3D8A-E856F3C561F9}"/>
              </a:ext>
            </a:extLst>
          </p:cNvPr>
          <p:cNvGrpSpPr/>
          <p:nvPr/>
        </p:nvGrpSpPr>
        <p:grpSpPr>
          <a:xfrm>
            <a:off x="430459" y="3925403"/>
            <a:ext cx="2390605" cy="2703030"/>
            <a:chOff x="430459" y="3925403"/>
            <a:chExt cx="2390605" cy="270303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1279BB8-1767-91EE-9238-5F0CD2550280}"/>
                </a:ext>
              </a:extLst>
            </p:cNvPr>
            <p:cNvGrpSpPr/>
            <p:nvPr/>
          </p:nvGrpSpPr>
          <p:grpSpPr>
            <a:xfrm>
              <a:off x="430459" y="3925403"/>
              <a:ext cx="2390605" cy="2703030"/>
              <a:chOff x="7047989" y="766145"/>
              <a:chExt cx="2860270" cy="3234074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7861B68-692D-46B5-B03A-D5C54006D942}"/>
                  </a:ext>
                </a:extLst>
              </p:cNvPr>
              <p:cNvSpPr/>
              <p:nvPr/>
            </p:nvSpPr>
            <p:spPr>
              <a:xfrm>
                <a:off x="7307546" y="766145"/>
                <a:ext cx="1308331" cy="123959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DE79CA-D090-E5AB-FA3E-06DBCE5E5F55}"/>
                  </a:ext>
                </a:extLst>
              </p:cNvPr>
              <p:cNvSpPr txBox="1"/>
              <p:nvPr/>
            </p:nvSpPr>
            <p:spPr>
              <a:xfrm>
                <a:off x="7047989" y="2085355"/>
                <a:ext cx="2860270" cy="19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>
                    <a:solidFill>
                      <a:schemeClr val="accent2"/>
                    </a:solidFill>
                  </a:rPr>
                  <a:t>No college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Dressing 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Age 30-35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Male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Married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Likes broccoli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accent1"/>
                    </a:solidFill>
                  </a:rPr>
                  <a:t>...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B914C6-6654-CD48-7E9C-2A471BB167F6}"/>
                </a:ext>
              </a:extLst>
            </p:cNvPr>
            <p:cNvSpPr txBox="1"/>
            <p:nvPr/>
          </p:nvSpPr>
          <p:spPr>
            <a:xfrm>
              <a:off x="781472" y="4157320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6706F1B-325D-A7E1-428B-136F5E0D7CEA}"/>
              </a:ext>
            </a:extLst>
          </p:cNvPr>
          <p:cNvSpPr txBox="1"/>
          <p:nvPr/>
        </p:nvSpPr>
        <p:spPr>
          <a:xfrm>
            <a:off x="7528505" y="4157320"/>
            <a:ext cx="45867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so, hopefully we’d get enough people in each “mega-box” that things work okay.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how should we combine them?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71C320-9C23-251F-EB93-750309AABC43}"/>
              </a:ext>
            </a:extLst>
          </p:cNvPr>
          <p:cNvGrpSpPr/>
          <p:nvPr/>
        </p:nvGrpSpPr>
        <p:grpSpPr>
          <a:xfrm>
            <a:off x="2576753" y="3962460"/>
            <a:ext cx="2164374" cy="2696612"/>
            <a:chOff x="2576753" y="3962460"/>
            <a:chExt cx="2164374" cy="2696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469F65-7A43-3CE8-0A68-E2CF0B3626F2}"/>
                </a:ext>
              </a:extLst>
            </p:cNvPr>
            <p:cNvSpPr/>
            <p:nvPr/>
          </p:nvSpPr>
          <p:spPr>
            <a:xfrm>
              <a:off x="2984386" y="3962460"/>
              <a:ext cx="1093499" cy="10360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586648-BB90-5B6D-24A3-FBC4E0389740}"/>
                </a:ext>
              </a:extLst>
            </p:cNvPr>
            <p:cNvSpPr txBox="1"/>
            <p:nvPr/>
          </p:nvSpPr>
          <p:spPr>
            <a:xfrm>
              <a:off x="3325023" y="401192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6AE6FC-8EF1-D6A8-0812-62174BCCC3CB}"/>
                </a:ext>
              </a:extLst>
            </p:cNvPr>
            <p:cNvSpPr txBox="1"/>
            <p:nvPr/>
          </p:nvSpPr>
          <p:spPr>
            <a:xfrm>
              <a:off x="2576753" y="5058634"/>
              <a:ext cx="216437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2"/>
                  </a:solidFill>
                </a:rPr>
                <a:t>No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Not 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15-20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Female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Unmarried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Doesn’t like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A8FB7-5C8C-CE46-5368-5AF7AF47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5023" y="4318391"/>
              <a:ext cx="447756" cy="676062"/>
            </a:xfrm>
            <a:prstGeom prst="rect">
              <a:avLst/>
            </a:prstGeom>
          </p:spPr>
        </p:pic>
      </p:grpSp>
      <p:sp>
        <p:nvSpPr>
          <p:cNvPr id="25" name="Cloud Callout 24">
            <a:extLst>
              <a:ext uri="{FF2B5EF4-FFF2-40B4-BE49-F238E27FC236}">
                <a16:creationId xmlns:a16="http://schemas.microsoft.com/office/drawing/2014/main" id="{72DBE253-3D2F-C3AC-D151-2120D37D445B}"/>
              </a:ext>
            </a:extLst>
          </p:cNvPr>
          <p:cNvSpPr/>
          <p:nvPr/>
        </p:nvSpPr>
        <p:spPr>
          <a:xfrm>
            <a:off x="6743301" y="-139147"/>
            <a:ext cx="2164374" cy="1107902"/>
          </a:xfrm>
          <a:prstGeom prst="cloudCallout">
            <a:avLst>
              <a:gd name="adj1" fmla="val -65725"/>
              <a:gd name="adj2" fmla="val 6357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Yay, new friends!</a:t>
            </a:r>
          </a:p>
        </p:txBody>
      </p:sp>
    </p:spTree>
    <p:extLst>
      <p:ext uri="{BB962C8B-B14F-4D97-AF65-F5344CB8AC3E}">
        <p14:creationId xmlns:p14="http://schemas.microsoft.com/office/powerpoint/2010/main" val="338228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F132-612F-582C-6DFF-284C681F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From Causality to Prediction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DA67B-E19A-2C6D-F05D-AEF7E71A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589" y="4046584"/>
            <a:ext cx="1643061" cy="16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DBFE90-0269-CA39-625C-C30C9CBAC451}"/>
              </a:ext>
            </a:extLst>
          </p:cNvPr>
          <p:cNvGrpSpPr/>
          <p:nvPr/>
        </p:nvGrpSpPr>
        <p:grpSpPr>
          <a:xfrm>
            <a:off x="332016" y="4187170"/>
            <a:ext cx="1953984" cy="1649160"/>
            <a:chOff x="952502" y="3804445"/>
            <a:chExt cx="2562223" cy="21625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DE29C6-68C1-B902-FF57-ACA1FD4721FE}"/>
                </a:ext>
              </a:extLst>
            </p:cNvPr>
            <p:cNvSpPr/>
            <p:nvPr/>
          </p:nvSpPr>
          <p:spPr>
            <a:xfrm>
              <a:off x="2743200" y="3804445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07E49A-75C2-B3A3-7B00-FAFBD27310A0}"/>
                </a:ext>
              </a:extLst>
            </p:cNvPr>
            <p:cNvSpPr/>
            <p:nvPr/>
          </p:nvSpPr>
          <p:spPr>
            <a:xfrm>
              <a:off x="2743200" y="5195432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6F0557-1B8C-05F5-3E20-D06EAD940F29}"/>
                </a:ext>
              </a:extLst>
            </p:cNvPr>
            <p:cNvSpPr/>
            <p:nvPr/>
          </p:nvSpPr>
          <p:spPr>
            <a:xfrm>
              <a:off x="952502" y="4508841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Z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C7CD602-20E5-1A8D-C0DB-1C4D879AE187}"/>
                </a:ext>
              </a:extLst>
            </p:cNvPr>
            <p:cNvCxnSpPr>
              <a:cxnSpLocks/>
              <a:stCxn id="6" idx="7"/>
              <a:endCxn id="4" idx="2"/>
            </p:cNvCxnSpPr>
            <p:nvPr/>
          </p:nvCxnSpPr>
          <p:spPr>
            <a:xfrm flipV="1">
              <a:off x="1611040" y="4190208"/>
              <a:ext cx="1132160" cy="431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C6BA74-E605-3481-9DBD-98C5349DD477}"/>
                </a:ext>
              </a:extLst>
            </p:cNvPr>
            <p:cNvCxnSpPr>
              <a:cxnSpLocks/>
              <a:stCxn id="6" idx="5"/>
              <a:endCxn id="5" idx="2"/>
            </p:cNvCxnSpPr>
            <p:nvPr/>
          </p:nvCxnSpPr>
          <p:spPr>
            <a:xfrm>
              <a:off x="1611039" y="5167379"/>
              <a:ext cx="1132161" cy="4138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3856E7F-2FDB-E190-C71C-C558C257A802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3128963" y="4575970"/>
              <a:ext cx="0" cy="619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EAD50D-5412-BF57-7567-EF3D3772A549}"/>
              </a:ext>
            </a:extLst>
          </p:cNvPr>
          <p:cNvGrpSpPr/>
          <p:nvPr/>
        </p:nvGrpSpPr>
        <p:grpSpPr>
          <a:xfrm>
            <a:off x="2480780" y="3107556"/>
            <a:ext cx="7522029" cy="2582089"/>
            <a:chOff x="2480780" y="3107556"/>
            <a:chExt cx="7522029" cy="2582089"/>
          </a:xfrm>
        </p:grpSpPr>
        <p:pic>
          <p:nvPicPr>
            <p:cNvPr id="1034" name="Picture 10" descr="Best Pedestrian bridge Illustration download in PNG &amp; Vector format">
              <a:extLst>
                <a:ext uri="{FF2B5EF4-FFF2-40B4-BE49-F238E27FC236}">
                  <a16:creationId xmlns:a16="http://schemas.microsoft.com/office/drawing/2014/main" id="{EEE1029F-CD79-73A1-BBD5-962D5C2C1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780" y="3434995"/>
              <a:ext cx="7522029" cy="225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531B66-0626-DC9D-ED5A-6BED525603EC}"/>
                </a:ext>
              </a:extLst>
            </p:cNvPr>
            <p:cNvSpPr txBox="1"/>
            <p:nvPr/>
          </p:nvSpPr>
          <p:spPr>
            <a:xfrm>
              <a:off x="3487127" y="3107556"/>
              <a:ext cx="5509335" cy="243458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6"/>
                  </a:solidFill>
                  <a:latin typeface="Trade Gothic Inline" panose="020F0502020204030204" pitchFamily="34" charset="0"/>
                  <a:cs typeface="Trade Gothic Inline" panose="020F0502020204030204" pitchFamily="34" charset="0"/>
                </a:rPr>
                <a:t>Regression!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5824D9A-F8B1-B4E3-6095-B3079B68C521}"/>
              </a:ext>
            </a:extLst>
          </p:cNvPr>
          <p:cNvSpPr txBox="1"/>
          <p:nvPr/>
        </p:nvSpPr>
        <p:spPr>
          <a:xfrm>
            <a:off x="489857" y="6008914"/>
            <a:ext cx="199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Causality-Land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18979-5613-1EFB-926A-F8B3394AD9CC}"/>
              </a:ext>
            </a:extLst>
          </p:cNvPr>
          <p:cNvSpPr txBox="1"/>
          <p:nvPr/>
        </p:nvSpPr>
        <p:spPr>
          <a:xfrm>
            <a:off x="10197589" y="5858101"/>
            <a:ext cx="199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Prediction-Land</a:t>
            </a:r>
          </a:p>
        </p:txBody>
      </p:sp>
    </p:spTree>
    <p:extLst>
      <p:ext uri="{BB962C8B-B14F-4D97-AF65-F5344CB8AC3E}">
        <p14:creationId xmlns:p14="http://schemas.microsoft.com/office/powerpoint/2010/main" val="164472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C9AC-8F9A-2F17-084F-3EBF2710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6D6707-663F-E412-7627-59B9404FB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propensity score (for treatment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given a set of observables)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observables</m:t>
                          </m:r>
                          <m: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other</m:t>
                          </m:r>
                          <m: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than</m:t>
                          </m:r>
                          <m: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Aka, what fraction of people in this pair of boxes went to college?</a:t>
                </a:r>
                <a:endParaRPr lang="en-US" sz="3600" dirty="0"/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6D6707-663F-E412-7627-59B9404FB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7D5EDC5D-322A-F211-07FF-076F67CB06CA}"/>
              </a:ext>
            </a:extLst>
          </p:cNvPr>
          <p:cNvGrpSpPr/>
          <p:nvPr/>
        </p:nvGrpSpPr>
        <p:grpSpPr>
          <a:xfrm>
            <a:off x="3647564" y="3737955"/>
            <a:ext cx="6586590" cy="2928623"/>
            <a:chOff x="3647564" y="3737955"/>
            <a:chExt cx="6586590" cy="2928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45FB91-36C6-847A-2E6C-6D91DA98884A}"/>
                </a:ext>
              </a:extLst>
            </p:cNvPr>
            <p:cNvSpPr/>
            <p:nvPr/>
          </p:nvSpPr>
          <p:spPr>
            <a:xfrm>
              <a:off x="3907121" y="373795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D7D6C2-22B9-7617-0E3B-65FF8E949324}"/>
                </a:ext>
              </a:extLst>
            </p:cNvPr>
            <p:cNvSpPr/>
            <p:nvPr/>
          </p:nvSpPr>
          <p:spPr>
            <a:xfrm>
              <a:off x="6359970" y="3740577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6D04CD-0C7D-C090-A5FC-C5D38D87BCAE}"/>
                </a:ext>
              </a:extLst>
            </p:cNvPr>
            <p:cNvSpPr txBox="1"/>
            <p:nvPr/>
          </p:nvSpPr>
          <p:spPr>
            <a:xfrm>
              <a:off x="3647564" y="5057165"/>
              <a:ext cx="229646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6"/>
                  </a:solidFill>
                </a:rPr>
                <a:t>Went to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30-35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Likes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FFF7D8-C781-BB16-E2C2-593A76B64356}"/>
                </a:ext>
              </a:extLst>
            </p:cNvPr>
            <p:cNvSpPr txBox="1"/>
            <p:nvPr/>
          </p:nvSpPr>
          <p:spPr>
            <a:xfrm>
              <a:off x="6104128" y="5066140"/>
              <a:ext cx="229646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2"/>
                  </a:solidFill>
                </a:rPr>
                <a:t>Didn’t go to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Age 30-35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Likes broccoli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</a:rPr>
                <a:t>...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53D85A-231B-FAF2-A273-EDC2DA74599B}"/>
                </a:ext>
              </a:extLst>
            </p:cNvPr>
            <p:cNvGrpSpPr/>
            <p:nvPr/>
          </p:nvGrpSpPr>
          <p:grpSpPr>
            <a:xfrm>
              <a:off x="6440175" y="4167318"/>
              <a:ext cx="1147919" cy="715534"/>
              <a:chOff x="7225097" y="3557607"/>
              <a:chExt cx="1705321" cy="106298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8811B7E-642E-0FAA-E986-52A8930CD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FBA6489-EC18-AABF-9585-783CE7C30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3A857D7-617B-1EA7-1B37-13ECC94A0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6FF8262-2169-2519-B59A-C36F992C7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6736E4B-9C12-B1AA-147E-53DF57F22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875F80E-533E-7CDD-561F-9B3E81820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D5CC8D-FAD6-91D8-094F-5DCCDEE32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7CDDC1-CD53-F674-A950-C59BC82B91B6}"/>
                </a:ext>
              </a:extLst>
            </p:cNvPr>
            <p:cNvGrpSpPr/>
            <p:nvPr/>
          </p:nvGrpSpPr>
          <p:grpSpPr>
            <a:xfrm>
              <a:off x="4018624" y="4226971"/>
              <a:ext cx="1068578" cy="659573"/>
              <a:chOff x="7915896" y="4445474"/>
              <a:chExt cx="1238046" cy="76417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2546B6C-B081-83A9-0F21-A967DFC10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5896" y="4534176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6469216-0C22-D52A-866B-EF9F6DC74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9182" y="4445474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738FE39-B46F-92D0-418E-A617CBB2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2490" y="4542432"/>
                <a:ext cx="441898" cy="66721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42D47E9-1EDE-1489-2D0F-1ABB9B2C9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44" y="4445474"/>
                <a:ext cx="441898" cy="667218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289001-990B-0E65-CC36-3D1748C6B9F9}"/>
                </a:ext>
              </a:extLst>
            </p:cNvPr>
            <p:cNvSpPr txBox="1"/>
            <p:nvPr/>
          </p:nvSpPr>
          <p:spPr>
            <a:xfrm>
              <a:off x="4301729" y="383184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AD1A04-89D2-B883-9796-D0C334C2E1D7}"/>
                </a:ext>
              </a:extLst>
            </p:cNvPr>
            <p:cNvSpPr txBox="1"/>
            <p:nvPr/>
          </p:nvSpPr>
          <p:spPr>
            <a:xfrm>
              <a:off x="6823235" y="38007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$2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3BF99C7-C922-DCDD-6344-3D2C55A43561}"/>
                </a:ext>
              </a:extLst>
            </p:cNvPr>
            <p:cNvSpPr/>
            <p:nvPr/>
          </p:nvSpPr>
          <p:spPr>
            <a:xfrm>
              <a:off x="8243888" y="5300663"/>
              <a:ext cx="685800" cy="135694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DD0EC2-C9AE-5255-7791-CC304169FA24}"/>
                </a:ext>
              </a:extLst>
            </p:cNvPr>
            <p:cNvSpPr txBox="1"/>
            <p:nvPr/>
          </p:nvSpPr>
          <p:spPr>
            <a:xfrm>
              <a:off x="8991142" y="5569545"/>
              <a:ext cx="12430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All of these things match up.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75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C9AC-8F9A-2F17-084F-3EBF27100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6D6707-663F-E412-7627-59B9404FB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propensity score (for treatment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given a set of observables)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observables</m:t>
                          </m:r>
                          <m: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other</m:t>
                          </m:r>
                          <m: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than</m:t>
                          </m:r>
                          <m: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Aka, what fraction of people in this pair of boxes went to college?</a:t>
                </a:r>
                <a:endParaRPr lang="en-US" sz="3600" dirty="0"/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6D6707-663F-E412-7627-59B9404FB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E45FB91-36C6-847A-2E6C-6D91DA98884A}"/>
              </a:ext>
            </a:extLst>
          </p:cNvPr>
          <p:cNvSpPr/>
          <p:nvPr/>
        </p:nvSpPr>
        <p:spPr>
          <a:xfrm>
            <a:off x="3907121" y="3737955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7D6C2-22B9-7617-0E3B-65FF8E949324}"/>
              </a:ext>
            </a:extLst>
          </p:cNvPr>
          <p:cNvSpPr/>
          <p:nvPr/>
        </p:nvSpPr>
        <p:spPr>
          <a:xfrm>
            <a:off x="6359970" y="3740577"/>
            <a:ext cx="1308331" cy="1239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D04CD-0C7D-C090-A5FC-C5D38D87BCAE}"/>
              </a:ext>
            </a:extLst>
          </p:cNvPr>
          <p:cNvSpPr txBox="1"/>
          <p:nvPr/>
        </p:nvSpPr>
        <p:spPr>
          <a:xfrm>
            <a:off x="3647564" y="5057165"/>
            <a:ext cx="22964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/>
                </a:solidFill>
              </a:rPr>
              <a:t>Went to college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Dressing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Age 30-35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Married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Likes broccoli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FF7D8-C781-BB16-E2C2-593A76B64356}"/>
              </a:ext>
            </a:extLst>
          </p:cNvPr>
          <p:cNvSpPr txBox="1"/>
          <p:nvPr/>
        </p:nvSpPr>
        <p:spPr>
          <a:xfrm>
            <a:off x="6104128" y="5066140"/>
            <a:ext cx="22964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Didn’t go to college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Dressing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Age 30-35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Married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Likes broccoli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...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469216-0C22-D52A-866B-EF9F6DC7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729" y="4041454"/>
            <a:ext cx="535724" cy="8088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289001-990B-0E65-CC36-3D1748C6B9F9}"/>
              </a:ext>
            </a:extLst>
          </p:cNvPr>
          <p:cNvSpPr txBox="1"/>
          <p:nvPr/>
        </p:nvSpPr>
        <p:spPr>
          <a:xfrm>
            <a:off x="4301729" y="38318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AD1A04-89D2-B883-9796-D0C334C2E1D7}"/>
              </a:ext>
            </a:extLst>
          </p:cNvPr>
          <p:cNvSpPr txBox="1"/>
          <p:nvPr/>
        </p:nvSpPr>
        <p:spPr>
          <a:xfrm>
            <a:off x="6483364" y="417308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No data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E3BF99C7-C922-DCDD-6344-3D2C55A43561}"/>
              </a:ext>
            </a:extLst>
          </p:cNvPr>
          <p:cNvSpPr/>
          <p:nvPr/>
        </p:nvSpPr>
        <p:spPr>
          <a:xfrm>
            <a:off x="8243888" y="5300663"/>
            <a:ext cx="685800" cy="13569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DD0EC2-C9AE-5255-7791-CC304169FA24}"/>
              </a:ext>
            </a:extLst>
          </p:cNvPr>
          <p:cNvSpPr txBox="1"/>
          <p:nvPr/>
        </p:nvSpPr>
        <p:spPr>
          <a:xfrm>
            <a:off x="8991142" y="5569545"/>
            <a:ext cx="1243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All of these things match up.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498F98-13D4-6179-677F-72792299BE1F}"/>
              </a:ext>
            </a:extLst>
          </p:cNvPr>
          <p:cNvGrpSpPr/>
          <p:nvPr/>
        </p:nvGrpSpPr>
        <p:grpSpPr>
          <a:xfrm>
            <a:off x="1714500" y="3228975"/>
            <a:ext cx="10301288" cy="1816506"/>
            <a:chOff x="1714500" y="3228975"/>
            <a:chExt cx="10301288" cy="181650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9CDF8C-4C21-ACCA-1657-BAF58E164DA1}"/>
                </a:ext>
              </a:extLst>
            </p:cNvPr>
            <p:cNvCxnSpPr/>
            <p:nvPr/>
          </p:nvCxnSpPr>
          <p:spPr>
            <a:xfrm flipH="1">
              <a:off x="1714500" y="3228975"/>
              <a:ext cx="91011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ACA628-5E0B-6535-3FC5-CFED31F0EFD9}"/>
                </a:ext>
              </a:extLst>
            </p:cNvPr>
            <p:cNvSpPr txBox="1"/>
            <p:nvPr/>
          </p:nvSpPr>
          <p:spPr>
            <a:xfrm>
              <a:off x="8586788" y="3475821"/>
              <a:ext cx="3429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How likely is it that someone with these observable characteristics goes to college?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17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8">
            <a:extLst>
              <a:ext uri="{FF2B5EF4-FFF2-40B4-BE49-F238E27FC236}">
                <a16:creationId xmlns:a16="http://schemas.microsoft.com/office/drawing/2014/main" id="{47E97749-F379-2892-F488-60C2197AB4BF}"/>
              </a:ext>
            </a:extLst>
          </p:cNvPr>
          <p:cNvSpPr/>
          <p:nvPr/>
        </p:nvSpPr>
        <p:spPr>
          <a:xfrm>
            <a:off x="2500312" y="2557463"/>
            <a:ext cx="4543425" cy="783060"/>
          </a:xfrm>
          <a:custGeom>
            <a:avLst/>
            <a:gdLst>
              <a:gd name="connsiteX0" fmla="*/ 0 w 4543425"/>
              <a:gd name="connsiteY0" fmla="*/ 42862 h 500062"/>
              <a:gd name="connsiteX1" fmla="*/ 628650 w 4543425"/>
              <a:gd name="connsiteY1" fmla="*/ 385762 h 500062"/>
              <a:gd name="connsiteX2" fmla="*/ 2143125 w 4543425"/>
              <a:gd name="connsiteY2" fmla="*/ 500062 h 500062"/>
              <a:gd name="connsiteX3" fmla="*/ 3786188 w 4543425"/>
              <a:gd name="connsiteY3" fmla="*/ 457200 h 500062"/>
              <a:gd name="connsiteX4" fmla="*/ 4543425 w 4543425"/>
              <a:gd name="connsiteY4" fmla="*/ 0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425" h="500062">
                <a:moveTo>
                  <a:pt x="0" y="42862"/>
                </a:moveTo>
                <a:cubicBezTo>
                  <a:pt x="135731" y="176212"/>
                  <a:pt x="271463" y="309562"/>
                  <a:pt x="628650" y="385762"/>
                </a:cubicBezTo>
                <a:cubicBezTo>
                  <a:pt x="985837" y="461962"/>
                  <a:pt x="1616869" y="488156"/>
                  <a:pt x="2143125" y="500062"/>
                </a:cubicBezTo>
                <a:lnTo>
                  <a:pt x="3786188" y="457200"/>
                </a:lnTo>
                <a:cubicBezTo>
                  <a:pt x="4186238" y="373856"/>
                  <a:pt x="4364831" y="186928"/>
                  <a:pt x="4543425" y="0"/>
                </a:cubicBezTo>
              </a:path>
            </a:pathLst>
          </a:custGeom>
          <a:noFill/>
          <a:ln w="149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3F4EB-5F1D-6A8E-CB08-0186FCFF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Group people by propensity score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5DD3A2-C936-93FF-8C12-9500AC676367}"/>
              </a:ext>
            </a:extLst>
          </p:cNvPr>
          <p:cNvGrpSpPr/>
          <p:nvPr/>
        </p:nvGrpSpPr>
        <p:grpSpPr>
          <a:xfrm>
            <a:off x="918111" y="3567707"/>
            <a:ext cx="1093499" cy="1036052"/>
            <a:chOff x="7307546" y="766145"/>
            <a:chExt cx="1308331" cy="123959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049F83-C641-CA07-7010-FFC0606A74FB}"/>
                </a:ext>
              </a:extLst>
            </p:cNvPr>
            <p:cNvSpPr/>
            <p:nvPr/>
          </p:nvSpPr>
          <p:spPr>
            <a:xfrm>
              <a:off x="7307546" y="76614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D266C9-95AC-2B57-53F4-2FDB35EEA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1281" y="810482"/>
              <a:ext cx="737491" cy="111352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7C6FC5-F4CA-ACC3-9C11-4016F5CD63F8}"/>
              </a:ext>
            </a:extLst>
          </p:cNvPr>
          <p:cNvGrpSpPr/>
          <p:nvPr/>
        </p:nvGrpSpPr>
        <p:grpSpPr>
          <a:xfrm>
            <a:off x="2366829" y="4922894"/>
            <a:ext cx="1093499" cy="1036052"/>
            <a:chOff x="6652610" y="3760457"/>
            <a:chExt cx="1308331" cy="12395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7EBAB1-164A-7F25-47C1-FBBCF2A05002}"/>
                </a:ext>
              </a:extLst>
            </p:cNvPr>
            <p:cNvGrpSpPr/>
            <p:nvPr/>
          </p:nvGrpSpPr>
          <p:grpSpPr>
            <a:xfrm>
              <a:off x="6652610" y="3760457"/>
              <a:ext cx="1308331" cy="1239597"/>
              <a:chOff x="7838625" y="5444803"/>
              <a:chExt cx="1308331" cy="12395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E3A00C-9CA8-81FB-203C-1F7C93DB82F1}"/>
                  </a:ext>
                </a:extLst>
              </p:cNvPr>
              <p:cNvSpPr/>
              <p:nvPr/>
            </p:nvSpPr>
            <p:spPr>
              <a:xfrm>
                <a:off x="7838625" y="5444803"/>
                <a:ext cx="1308331" cy="123959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A6340A-630D-9760-C0EE-8969A9079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5883" y="5768239"/>
                <a:ext cx="524545" cy="792005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422BC79-1577-A6ED-DC3E-E2C279A51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4345" y="4108138"/>
              <a:ext cx="524545" cy="79200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637CE-38AC-600E-5C9F-B765F4D4DB93}"/>
              </a:ext>
            </a:extLst>
          </p:cNvPr>
          <p:cNvSpPr/>
          <p:nvPr/>
        </p:nvSpPr>
        <p:spPr>
          <a:xfrm>
            <a:off x="562893" y="3195227"/>
            <a:ext cx="4866357" cy="311667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220906-4FEB-1991-F0C3-4493025B5A5E}"/>
              </a:ext>
            </a:extLst>
          </p:cNvPr>
          <p:cNvGrpSpPr/>
          <p:nvPr/>
        </p:nvGrpSpPr>
        <p:grpSpPr>
          <a:xfrm>
            <a:off x="918111" y="4922894"/>
            <a:ext cx="1093499" cy="1036052"/>
            <a:chOff x="3255100" y="3604764"/>
            <a:chExt cx="1093499" cy="10360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BD4B3B-6272-2BC0-3E29-27313148E592}"/>
                </a:ext>
              </a:extLst>
            </p:cNvPr>
            <p:cNvSpPr/>
            <p:nvPr/>
          </p:nvSpPr>
          <p:spPr>
            <a:xfrm>
              <a:off x="3255100" y="3604764"/>
              <a:ext cx="1093499" cy="10360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02AAED-2220-AEF9-EC17-9CBFCEF4087B}"/>
                </a:ext>
              </a:extLst>
            </p:cNvPr>
            <p:cNvSpPr txBox="1"/>
            <p:nvPr/>
          </p:nvSpPr>
          <p:spPr>
            <a:xfrm>
              <a:off x="3384752" y="3746940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91DB1A-1BAF-E2C1-B598-3827AFCEC391}"/>
              </a:ext>
            </a:extLst>
          </p:cNvPr>
          <p:cNvGrpSpPr/>
          <p:nvPr/>
        </p:nvGrpSpPr>
        <p:grpSpPr>
          <a:xfrm>
            <a:off x="2366829" y="3574018"/>
            <a:ext cx="1093499" cy="1036052"/>
            <a:chOff x="7307546" y="766145"/>
            <a:chExt cx="1308331" cy="123959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B7910A7-4AA3-5FD8-BF49-C7801EDE9A86}"/>
                </a:ext>
              </a:extLst>
            </p:cNvPr>
            <p:cNvSpPr/>
            <p:nvPr/>
          </p:nvSpPr>
          <p:spPr>
            <a:xfrm>
              <a:off x="7307546" y="76614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3FF2FF2-EC39-CD7D-D8CE-56645D07E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1281" y="810482"/>
              <a:ext cx="737491" cy="1113529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11F3C2E-486E-D116-B0A3-E208E44C15FD}"/>
              </a:ext>
            </a:extLst>
          </p:cNvPr>
          <p:cNvSpPr/>
          <p:nvPr/>
        </p:nvSpPr>
        <p:spPr>
          <a:xfrm>
            <a:off x="6405563" y="3195227"/>
            <a:ext cx="5223546" cy="31166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A6A3C7-F619-BAF2-473A-8172E9C59E6D}"/>
              </a:ext>
            </a:extLst>
          </p:cNvPr>
          <p:cNvSpPr txBox="1"/>
          <p:nvPr/>
        </p:nvSpPr>
        <p:spPr>
          <a:xfrm>
            <a:off x="1455538" y="6303333"/>
            <a:ext cx="283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No college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27F14B-9B70-5BE6-5B36-3725CEB0D79D}"/>
              </a:ext>
            </a:extLst>
          </p:cNvPr>
          <p:cNvSpPr txBox="1"/>
          <p:nvPr/>
        </p:nvSpPr>
        <p:spPr>
          <a:xfrm>
            <a:off x="7599094" y="6303332"/>
            <a:ext cx="2836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</a:rPr>
              <a:t>College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B3FF27-4698-B31C-B653-6302252D077B}"/>
              </a:ext>
            </a:extLst>
          </p:cNvPr>
          <p:cNvGrpSpPr/>
          <p:nvPr/>
        </p:nvGrpSpPr>
        <p:grpSpPr>
          <a:xfrm>
            <a:off x="3815546" y="3567707"/>
            <a:ext cx="1093499" cy="1036052"/>
            <a:chOff x="3255100" y="3604764"/>
            <a:chExt cx="1093499" cy="10360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12E414-CD29-A800-BF06-46F0272A6461}"/>
                </a:ext>
              </a:extLst>
            </p:cNvPr>
            <p:cNvSpPr/>
            <p:nvPr/>
          </p:nvSpPr>
          <p:spPr>
            <a:xfrm>
              <a:off x="3255100" y="3604764"/>
              <a:ext cx="1093499" cy="10360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D0B85E-2D52-617D-4D11-0A9D4C1ED0C0}"/>
                </a:ext>
              </a:extLst>
            </p:cNvPr>
            <p:cNvSpPr txBox="1"/>
            <p:nvPr/>
          </p:nvSpPr>
          <p:spPr>
            <a:xfrm>
              <a:off x="3384752" y="3746940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13C1F2-5C87-CBBA-8D40-4E32B5DCB6BD}"/>
              </a:ext>
            </a:extLst>
          </p:cNvPr>
          <p:cNvGrpSpPr/>
          <p:nvPr/>
        </p:nvGrpSpPr>
        <p:grpSpPr>
          <a:xfrm>
            <a:off x="6825446" y="4920721"/>
            <a:ext cx="1093499" cy="1036052"/>
            <a:chOff x="3255100" y="3604764"/>
            <a:chExt cx="1093499" cy="103605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F9BB354-C96B-6251-6640-84056F398FBA}"/>
                </a:ext>
              </a:extLst>
            </p:cNvPr>
            <p:cNvSpPr/>
            <p:nvPr/>
          </p:nvSpPr>
          <p:spPr>
            <a:xfrm>
              <a:off x="3255100" y="3604764"/>
              <a:ext cx="1093499" cy="10360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3DCA9E-B5E1-59C3-86FB-4F6FD8BEAFEA}"/>
                </a:ext>
              </a:extLst>
            </p:cNvPr>
            <p:cNvSpPr txBox="1"/>
            <p:nvPr/>
          </p:nvSpPr>
          <p:spPr>
            <a:xfrm>
              <a:off x="3384752" y="3746940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33F70C-92B7-4CDC-604A-9DE9ADDDE111}"/>
              </a:ext>
            </a:extLst>
          </p:cNvPr>
          <p:cNvGrpSpPr/>
          <p:nvPr/>
        </p:nvGrpSpPr>
        <p:grpSpPr>
          <a:xfrm>
            <a:off x="3841166" y="4920721"/>
            <a:ext cx="1093499" cy="1036052"/>
            <a:chOff x="7307546" y="766145"/>
            <a:chExt cx="1308331" cy="12395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B58D488-3620-6B58-1B2C-75062CF5E133}"/>
                </a:ext>
              </a:extLst>
            </p:cNvPr>
            <p:cNvSpPr/>
            <p:nvPr/>
          </p:nvSpPr>
          <p:spPr>
            <a:xfrm>
              <a:off x="7307546" y="76614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5FA06A0-2B6F-DC8D-4E40-1715FC6A9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1281" y="810482"/>
              <a:ext cx="737491" cy="111352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08349A-333C-66E5-5CE6-7E7826F12E39}"/>
              </a:ext>
            </a:extLst>
          </p:cNvPr>
          <p:cNvGrpSpPr/>
          <p:nvPr/>
        </p:nvGrpSpPr>
        <p:grpSpPr>
          <a:xfrm>
            <a:off x="8503742" y="3535788"/>
            <a:ext cx="1093499" cy="1036052"/>
            <a:chOff x="3255100" y="3604764"/>
            <a:chExt cx="1093499" cy="10360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4F2CF41-9699-3A9A-22BE-4C00CE9ED6F8}"/>
                </a:ext>
              </a:extLst>
            </p:cNvPr>
            <p:cNvSpPr/>
            <p:nvPr/>
          </p:nvSpPr>
          <p:spPr>
            <a:xfrm>
              <a:off x="3255100" y="3604764"/>
              <a:ext cx="1093499" cy="10360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E33B59-D126-DBE7-EF90-8FF74DB29BED}"/>
                </a:ext>
              </a:extLst>
            </p:cNvPr>
            <p:cNvSpPr txBox="1"/>
            <p:nvPr/>
          </p:nvSpPr>
          <p:spPr>
            <a:xfrm>
              <a:off x="3384752" y="3746940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BA80D93-0242-A774-89F3-32413DA4E26E}"/>
              </a:ext>
            </a:extLst>
          </p:cNvPr>
          <p:cNvGrpSpPr/>
          <p:nvPr/>
        </p:nvGrpSpPr>
        <p:grpSpPr>
          <a:xfrm>
            <a:off x="8470585" y="4901803"/>
            <a:ext cx="1093499" cy="1036052"/>
            <a:chOff x="7307546" y="766145"/>
            <a:chExt cx="1308331" cy="123959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8C5789A-E858-B8BD-C1EA-1AE5EC81C58B}"/>
                </a:ext>
              </a:extLst>
            </p:cNvPr>
            <p:cNvSpPr/>
            <p:nvPr/>
          </p:nvSpPr>
          <p:spPr>
            <a:xfrm>
              <a:off x="7307546" y="76614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632CE0F-C648-B2AE-3745-4530CBC14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1281" y="810482"/>
              <a:ext cx="737491" cy="111352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3C9ABAC-704E-6B81-0163-25B281345CB2}"/>
              </a:ext>
            </a:extLst>
          </p:cNvPr>
          <p:cNvGrpSpPr/>
          <p:nvPr/>
        </p:nvGrpSpPr>
        <p:grpSpPr>
          <a:xfrm>
            <a:off x="10066425" y="3535788"/>
            <a:ext cx="1093499" cy="1036052"/>
            <a:chOff x="7307546" y="766145"/>
            <a:chExt cx="1308331" cy="123959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E55AF5-949B-05B3-30D3-FE469F54111C}"/>
                </a:ext>
              </a:extLst>
            </p:cNvPr>
            <p:cNvSpPr/>
            <p:nvPr/>
          </p:nvSpPr>
          <p:spPr>
            <a:xfrm>
              <a:off x="7307546" y="766145"/>
              <a:ext cx="1308331" cy="12395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C99D2F2-7ACD-E873-EF8B-443C7E814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1281" y="810482"/>
              <a:ext cx="737491" cy="111352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014253B-F789-2342-ACBD-CE902BA7F99C}"/>
              </a:ext>
            </a:extLst>
          </p:cNvPr>
          <p:cNvGrpSpPr/>
          <p:nvPr/>
        </p:nvGrpSpPr>
        <p:grpSpPr>
          <a:xfrm>
            <a:off x="6802485" y="3552080"/>
            <a:ext cx="1093499" cy="1036052"/>
            <a:chOff x="6652610" y="3760457"/>
            <a:chExt cx="1308331" cy="123959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5FFD5C-031D-E3F1-DDA6-84F2C4D18A62}"/>
                </a:ext>
              </a:extLst>
            </p:cNvPr>
            <p:cNvGrpSpPr/>
            <p:nvPr/>
          </p:nvGrpSpPr>
          <p:grpSpPr>
            <a:xfrm>
              <a:off x="6652610" y="3760457"/>
              <a:ext cx="1308331" cy="1239597"/>
              <a:chOff x="7838625" y="5444803"/>
              <a:chExt cx="1308331" cy="123959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617DEF0-A55C-4D7C-598B-7B93EB4C9E4D}"/>
                  </a:ext>
                </a:extLst>
              </p:cNvPr>
              <p:cNvSpPr/>
              <p:nvPr/>
            </p:nvSpPr>
            <p:spPr>
              <a:xfrm>
                <a:off x="7838625" y="5444803"/>
                <a:ext cx="1308331" cy="1239597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2E66BD6-448F-39D0-9A7C-9F18B8177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35883" y="5768239"/>
                <a:ext cx="524545" cy="792005"/>
              </a:xfrm>
              <a:prstGeom prst="rect">
                <a:avLst/>
              </a:prstGeom>
            </p:spPr>
          </p:pic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C7D6FC2-80AA-0936-11D0-199176225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4345" y="4108138"/>
              <a:ext cx="524545" cy="792006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74A171-EA0E-4C72-FAFD-14A498658D51}"/>
              </a:ext>
            </a:extLst>
          </p:cNvPr>
          <p:cNvGrpSpPr/>
          <p:nvPr/>
        </p:nvGrpSpPr>
        <p:grpSpPr>
          <a:xfrm>
            <a:off x="10066425" y="4901803"/>
            <a:ext cx="1093499" cy="1036052"/>
            <a:chOff x="3255100" y="3604764"/>
            <a:chExt cx="1093499" cy="103605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7061460-6F7B-3FF5-EC39-928602ACA660}"/>
                </a:ext>
              </a:extLst>
            </p:cNvPr>
            <p:cNvSpPr/>
            <p:nvPr/>
          </p:nvSpPr>
          <p:spPr>
            <a:xfrm>
              <a:off x="3255100" y="3604764"/>
              <a:ext cx="1093499" cy="103605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E782B-535E-3064-7719-0F309241EA7B}"/>
                </a:ext>
              </a:extLst>
            </p:cNvPr>
            <p:cNvSpPr txBox="1"/>
            <p:nvPr/>
          </p:nvSpPr>
          <p:spPr>
            <a:xfrm>
              <a:off x="3384752" y="3746940"/>
              <a:ext cx="844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No data</a:t>
              </a:r>
            </a:p>
          </p:txBody>
        </p:sp>
      </p:grp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E5F1D29D-88D7-35E7-8E68-5B0B33C81021}"/>
              </a:ext>
            </a:extLst>
          </p:cNvPr>
          <p:cNvSpPr/>
          <p:nvPr/>
        </p:nvSpPr>
        <p:spPr>
          <a:xfrm>
            <a:off x="955772" y="1669127"/>
            <a:ext cx="1997565" cy="1085850"/>
          </a:xfrm>
          <a:prstGeom prst="wedgeRoundRectCallout">
            <a:avLst>
              <a:gd name="adj1" fmla="val -25389"/>
              <a:gd name="adj2" fmla="val 141447"/>
              <a:gd name="adj3" fmla="val 16667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What are you in for?</a:t>
            </a:r>
          </a:p>
        </p:txBody>
      </p:sp>
      <p:sp>
        <p:nvSpPr>
          <p:cNvPr id="57" name="Rounded Rectangular Callout 56">
            <a:extLst>
              <a:ext uri="{FF2B5EF4-FFF2-40B4-BE49-F238E27FC236}">
                <a16:creationId xmlns:a16="http://schemas.microsoft.com/office/drawing/2014/main" id="{EA7DB2FD-98CD-E612-1547-FF2C14875759}"/>
              </a:ext>
            </a:extLst>
          </p:cNvPr>
          <p:cNvSpPr/>
          <p:nvPr/>
        </p:nvSpPr>
        <p:spPr>
          <a:xfrm>
            <a:off x="3168781" y="1324438"/>
            <a:ext cx="3051846" cy="1725494"/>
          </a:xfrm>
          <a:prstGeom prst="wedgeRoundRectCallout">
            <a:avLst>
              <a:gd name="adj1" fmla="val -50712"/>
              <a:gd name="adj2" fmla="val 9288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My probability of going go college based on my observable characteristics was between 60 and 70%.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FE24AD5-969C-41D8-4EA6-2F25EF9AA7C5}"/>
              </a:ext>
            </a:extLst>
          </p:cNvPr>
          <p:cNvSpPr/>
          <p:nvPr/>
        </p:nvSpPr>
        <p:spPr>
          <a:xfrm>
            <a:off x="6515100" y="1690688"/>
            <a:ext cx="1700213" cy="10642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Hey me too!</a:t>
            </a:r>
          </a:p>
        </p:txBody>
      </p:sp>
    </p:spTree>
    <p:extLst>
      <p:ext uri="{BB962C8B-B14F-4D97-AF65-F5344CB8AC3E}">
        <p14:creationId xmlns:p14="http://schemas.microsoft.com/office/powerpoint/2010/main" val="37069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6" grpId="0" animBg="1"/>
      <p:bldP spid="57" grpId="0" animBg="1"/>
      <p:bldP spid="5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1C20-C8C6-495D-F206-A96EA5DF4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Group people by propensity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147B9-5B8F-EA44-73A1-498A4190A867}"/>
              </a:ext>
            </a:extLst>
          </p:cNvPr>
          <p:cNvSpPr/>
          <p:nvPr/>
        </p:nvSpPr>
        <p:spPr>
          <a:xfrm>
            <a:off x="1794911" y="2971810"/>
            <a:ext cx="8027460" cy="28576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5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12606444-9DD0-A437-4181-5CA83208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1" y="4736424"/>
            <a:ext cx="740704" cy="73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86C084-694A-7BFB-4599-61CCCDE1C1D1}"/>
              </a:ext>
            </a:extLst>
          </p:cNvPr>
          <p:cNvGrpSpPr/>
          <p:nvPr/>
        </p:nvGrpSpPr>
        <p:grpSpPr>
          <a:xfrm>
            <a:off x="473594" y="3303591"/>
            <a:ext cx="964179" cy="927856"/>
            <a:chOff x="7678497" y="2294284"/>
            <a:chExt cx="786818" cy="757176"/>
          </a:xfrm>
        </p:grpSpPr>
        <p:pic>
          <p:nvPicPr>
            <p:cNvPr id="7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36D3B2D2-9612-CEC9-14F8-60B996664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&quot;No&quot; Symbol 7">
              <a:extLst>
                <a:ext uri="{FF2B5EF4-FFF2-40B4-BE49-F238E27FC236}">
                  <a16:creationId xmlns:a16="http://schemas.microsoft.com/office/drawing/2014/main" id="{40EB39D1-C695-0A0B-BD44-FECAB254FE63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D33029-40BF-87DB-F033-34DFEAD5E078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1794911" y="4400644"/>
            <a:ext cx="80113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166B65-E983-8196-E1C1-B3501187E78F}"/>
              </a:ext>
            </a:extLst>
          </p:cNvPr>
          <p:cNvCxnSpPr>
            <a:cxnSpLocks/>
          </p:cNvCxnSpPr>
          <p:nvPr/>
        </p:nvCxnSpPr>
        <p:spPr>
          <a:xfrm>
            <a:off x="3471857" y="2971810"/>
            <a:ext cx="0" cy="28576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C21DCC-1AE9-75BC-EFFE-FB792854CC59}"/>
              </a:ext>
            </a:extLst>
          </p:cNvPr>
          <p:cNvCxnSpPr>
            <a:cxnSpLocks/>
          </p:cNvCxnSpPr>
          <p:nvPr/>
        </p:nvCxnSpPr>
        <p:spPr>
          <a:xfrm>
            <a:off x="5081582" y="2971810"/>
            <a:ext cx="0" cy="28576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6AA8A9-C097-D10E-A202-91082E5684C0}"/>
              </a:ext>
            </a:extLst>
          </p:cNvPr>
          <p:cNvCxnSpPr>
            <a:cxnSpLocks/>
          </p:cNvCxnSpPr>
          <p:nvPr/>
        </p:nvCxnSpPr>
        <p:spPr>
          <a:xfrm>
            <a:off x="6677019" y="2971810"/>
            <a:ext cx="0" cy="28576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8BB69E-C438-0A45-A102-EF1E07B26074}"/>
              </a:ext>
            </a:extLst>
          </p:cNvPr>
          <p:cNvCxnSpPr>
            <a:cxnSpLocks/>
          </p:cNvCxnSpPr>
          <p:nvPr/>
        </p:nvCxnSpPr>
        <p:spPr>
          <a:xfrm>
            <a:off x="8010519" y="2988307"/>
            <a:ext cx="0" cy="28576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7B90D2-413F-89C4-A917-155022AD91B7}"/>
                  </a:ext>
                </a:extLst>
              </p:cNvPr>
              <p:cNvSpPr txBox="1"/>
              <p:nvPr/>
            </p:nvSpPr>
            <p:spPr>
              <a:xfrm>
                <a:off x="-16171" y="2259338"/>
                <a:ext cx="1892591" cy="588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7B90D2-413F-89C4-A917-155022AD9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71" y="2259338"/>
                <a:ext cx="1892591" cy="588751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BDF4B75-3457-0580-B52A-009D88299CF9}"/>
              </a:ext>
            </a:extLst>
          </p:cNvPr>
          <p:cNvSpPr txBox="1"/>
          <p:nvPr/>
        </p:nvSpPr>
        <p:spPr>
          <a:xfrm>
            <a:off x="2116927" y="2457356"/>
            <a:ext cx="111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0-10%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046B0D-16A2-9C6D-9445-2C20ABF5B2F6}"/>
              </a:ext>
            </a:extLst>
          </p:cNvPr>
          <p:cNvSpPr txBox="1"/>
          <p:nvPr/>
        </p:nvSpPr>
        <p:spPr>
          <a:xfrm>
            <a:off x="3627831" y="2437869"/>
            <a:ext cx="132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10-20%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DB34A0-8C26-6F2A-8EC5-CB48F91964C7}"/>
              </a:ext>
            </a:extLst>
          </p:cNvPr>
          <p:cNvSpPr txBox="1"/>
          <p:nvPr/>
        </p:nvSpPr>
        <p:spPr>
          <a:xfrm>
            <a:off x="5237555" y="2459641"/>
            <a:ext cx="132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20-30%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70F36C-B5D1-7506-0688-6B07DD4706BA}"/>
              </a:ext>
            </a:extLst>
          </p:cNvPr>
          <p:cNvSpPr txBox="1"/>
          <p:nvPr/>
        </p:nvSpPr>
        <p:spPr>
          <a:xfrm>
            <a:off x="8238204" y="2405299"/>
            <a:ext cx="156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90-100%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049581-8910-A38A-5E50-3B6FC0640C71}"/>
              </a:ext>
            </a:extLst>
          </p:cNvPr>
          <p:cNvSpPr txBox="1"/>
          <p:nvPr/>
        </p:nvSpPr>
        <p:spPr>
          <a:xfrm>
            <a:off x="6580477" y="2337200"/>
            <a:ext cx="156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...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E7CBBF-D82C-354C-74BD-B1F236CC8280}"/>
              </a:ext>
            </a:extLst>
          </p:cNvPr>
          <p:cNvGrpSpPr/>
          <p:nvPr/>
        </p:nvGrpSpPr>
        <p:grpSpPr>
          <a:xfrm>
            <a:off x="1823444" y="3292811"/>
            <a:ext cx="1626207" cy="992470"/>
            <a:chOff x="7225097" y="3557607"/>
            <a:chExt cx="1705321" cy="106298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C40973-8498-5734-E121-22FB89369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0B96788-6F5D-2C8F-9881-8B9CBB874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DC3462B-31D2-3F29-28E7-AEAC79DC5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9384A4D-5B8E-DFD9-D62B-0D2004ECF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8B63CF-5C7F-0065-1437-57606096B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68B87B9-C652-A0A8-F4B6-C83A39ED9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044301-ADFA-5259-DFBD-3818CC0F4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7B992F-8D14-9396-3FA0-6B62C53C0930}"/>
              </a:ext>
            </a:extLst>
          </p:cNvPr>
          <p:cNvGrpSpPr/>
          <p:nvPr/>
        </p:nvGrpSpPr>
        <p:grpSpPr>
          <a:xfrm>
            <a:off x="3482234" y="3343005"/>
            <a:ext cx="1617547" cy="1008267"/>
            <a:chOff x="7225097" y="3557607"/>
            <a:chExt cx="1705321" cy="106298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A5E99BD-C1C5-3EA7-D85D-37661E70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04E1A42-4D5D-4B6A-5D6C-7F765B03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29B07E-C4A2-417F-9A8C-B60BBD0E6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A3110F9-3863-C87B-0C16-7F33B0F5A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41EC393-3397-9D63-1317-20846C96D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3792C0C-F33D-FF6F-8B02-976576229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BC23CDC-C8E3-917A-129A-F789E31E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F1FFFC-D29A-D9F1-3680-D0C7B657427C}"/>
              </a:ext>
            </a:extLst>
          </p:cNvPr>
          <p:cNvGrpSpPr/>
          <p:nvPr/>
        </p:nvGrpSpPr>
        <p:grpSpPr>
          <a:xfrm>
            <a:off x="5005877" y="3262450"/>
            <a:ext cx="1626207" cy="992470"/>
            <a:chOff x="7225097" y="3557607"/>
            <a:chExt cx="1705321" cy="106298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1615251-895A-05CF-74F1-7861D4AF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CFB6072-31AD-9709-DFEF-DD0A77B8A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FB0F6A6-E5FC-33B1-2CC9-9029EB09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BFB016E-BB39-A3C6-D568-DB5877AC5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D809446-560E-8FF9-8A5E-A7CE30D1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04080D-A8C8-96EB-4EF9-25A40E35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9AA8582-626E-F2A2-B67D-D6AC31911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16E5DCB-6CC3-A4B9-072B-11ABAF3CA567}"/>
              </a:ext>
            </a:extLst>
          </p:cNvPr>
          <p:cNvGrpSpPr/>
          <p:nvPr/>
        </p:nvGrpSpPr>
        <p:grpSpPr>
          <a:xfrm>
            <a:off x="8067953" y="3393482"/>
            <a:ext cx="1262130" cy="802421"/>
            <a:chOff x="7225097" y="3761158"/>
            <a:chExt cx="1323532" cy="85942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0E3AD5D-2D59-267E-DDFA-4A14FC130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376A716-2BD2-EAC6-7F8B-123C70CA2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B665AB-53D6-4C75-09FF-970143DA0C6E}"/>
              </a:ext>
            </a:extLst>
          </p:cNvPr>
          <p:cNvGrpSpPr/>
          <p:nvPr/>
        </p:nvGrpSpPr>
        <p:grpSpPr>
          <a:xfrm>
            <a:off x="8148520" y="4736890"/>
            <a:ext cx="1626207" cy="992470"/>
            <a:chOff x="7225097" y="3557607"/>
            <a:chExt cx="1705321" cy="106298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2884CFF-50B4-5277-4C38-8C4B6AB6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A3C6C4C-002F-4CE1-5313-F10C71D2E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4546F6B-8A9B-A4A9-F000-3C88EBD3D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FA352CF-92C7-B445-D120-E698A2FBE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C856197-8922-3AB6-0E7D-90F903D4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F1C6EB6-4275-5E5B-2CD0-C820DEBB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065F79F-F4C4-A2C8-545E-8CFF4A404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A0AE8E-E396-5157-FC4C-7DE8ECFFF8CD}"/>
              </a:ext>
            </a:extLst>
          </p:cNvPr>
          <p:cNvGrpSpPr/>
          <p:nvPr/>
        </p:nvGrpSpPr>
        <p:grpSpPr>
          <a:xfrm>
            <a:off x="5041655" y="4716946"/>
            <a:ext cx="1626207" cy="992470"/>
            <a:chOff x="7225097" y="3557607"/>
            <a:chExt cx="1705321" cy="1062980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D082FE9-8398-5936-E98A-5417476C8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85E0828-6047-8339-20E6-6AEAC9A40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BCCDDAB-F212-50E3-3F6B-B98768E9E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6F756F-B90B-C795-2600-1A3497544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B85D8D7-D2C8-85C7-6768-443AE57F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D73B5A2-2329-9325-83E7-CB82F2ED4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2A514A2-EEC0-C851-BBF8-4084E7F7E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4AC4323-895B-30EC-FE3A-AA502A58092E}"/>
              </a:ext>
            </a:extLst>
          </p:cNvPr>
          <p:cNvGrpSpPr/>
          <p:nvPr/>
        </p:nvGrpSpPr>
        <p:grpSpPr>
          <a:xfrm>
            <a:off x="3814872" y="4744825"/>
            <a:ext cx="1277579" cy="952836"/>
            <a:chOff x="7590686" y="3583330"/>
            <a:chExt cx="1339732" cy="1020530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869AB32-59C6-AD3B-405C-E82B2AD6E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13CC7C8-7492-1A79-FADF-2B79493E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FD97AB4-3396-48AF-A874-2E45F3AAC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8721FD7B-30A3-AD93-C95D-DE51B2D6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84FC92-4B03-7397-7A80-40F0073837E3}"/>
              </a:ext>
            </a:extLst>
          </p:cNvPr>
          <p:cNvGrpSpPr/>
          <p:nvPr/>
        </p:nvGrpSpPr>
        <p:grpSpPr>
          <a:xfrm>
            <a:off x="1863789" y="4930309"/>
            <a:ext cx="1626207" cy="822600"/>
            <a:chOff x="7225097" y="3739545"/>
            <a:chExt cx="1705321" cy="881042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A448C4E-B2BA-1929-AB8A-8F0A36FF9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C534353-D1C0-4880-189A-3EF6EEE6B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3D35BEF-F31D-A382-579C-AF1F7EA68C78}"/>
              </a:ext>
            </a:extLst>
          </p:cNvPr>
          <p:cNvSpPr txBox="1"/>
          <p:nvPr/>
        </p:nvSpPr>
        <p:spPr>
          <a:xfrm>
            <a:off x="-186179" y="5829477"/>
            <a:ext cx="1892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accent2"/>
                </a:solidFill>
              </a:rPr>
              <a:t>Returns to college?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FF56AAB-73CA-88B6-E67E-9AF468ED16B1}"/>
              </a:ext>
            </a:extLst>
          </p:cNvPr>
          <p:cNvSpPr txBox="1"/>
          <p:nvPr/>
        </p:nvSpPr>
        <p:spPr>
          <a:xfrm>
            <a:off x="2261695" y="2975018"/>
            <a:ext cx="9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$6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E00C1B-CC3C-4E96-A422-1B8F6913BBF3}"/>
              </a:ext>
            </a:extLst>
          </p:cNvPr>
          <p:cNvSpPr txBox="1"/>
          <p:nvPr/>
        </p:nvSpPr>
        <p:spPr>
          <a:xfrm>
            <a:off x="2209121" y="4398118"/>
            <a:ext cx="9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$11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FD8E531-988C-C6FE-75CA-2702C87EC8DD}"/>
              </a:ext>
            </a:extLst>
          </p:cNvPr>
          <p:cNvSpPr txBox="1"/>
          <p:nvPr/>
        </p:nvSpPr>
        <p:spPr>
          <a:xfrm>
            <a:off x="3818845" y="4405636"/>
            <a:ext cx="9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$12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B2119E6-5F62-7D45-7B0E-60D8CBF9954B}"/>
              </a:ext>
            </a:extLst>
          </p:cNvPr>
          <p:cNvSpPr txBox="1"/>
          <p:nvPr/>
        </p:nvSpPr>
        <p:spPr>
          <a:xfrm>
            <a:off x="3870307" y="2999426"/>
            <a:ext cx="9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$8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0A492B1-A612-0F2A-120A-FF041B7B084C}"/>
              </a:ext>
            </a:extLst>
          </p:cNvPr>
          <p:cNvSpPr txBox="1"/>
          <p:nvPr/>
        </p:nvSpPr>
        <p:spPr>
          <a:xfrm>
            <a:off x="5392469" y="2979099"/>
            <a:ext cx="9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$15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81A48A4-8F8E-F8F6-2668-1C7DD5F7C966}"/>
              </a:ext>
            </a:extLst>
          </p:cNvPr>
          <p:cNvSpPr txBox="1"/>
          <p:nvPr/>
        </p:nvSpPr>
        <p:spPr>
          <a:xfrm>
            <a:off x="5343608" y="4417141"/>
            <a:ext cx="9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$17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BC5FF5-E05B-94E6-AFF3-9B20C375C7C5}"/>
              </a:ext>
            </a:extLst>
          </p:cNvPr>
          <p:cNvSpPr txBox="1"/>
          <p:nvPr/>
        </p:nvSpPr>
        <p:spPr>
          <a:xfrm>
            <a:off x="8514976" y="2955864"/>
            <a:ext cx="9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$20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70C721A-02ED-48DA-8B66-269D8B64007E}"/>
              </a:ext>
            </a:extLst>
          </p:cNvPr>
          <p:cNvSpPr txBox="1"/>
          <p:nvPr/>
        </p:nvSpPr>
        <p:spPr>
          <a:xfrm>
            <a:off x="8482729" y="4408007"/>
            <a:ext cx="9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$21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FD2B71-E193-489D-BE84-29F8BC3FCA67}"/>
              </a:ext>
            </a:extLst>
          </p:cNvPr>
          <p:cNvGrpSpPr/>
          <p:nvPr/>
        </p:nvGrpSpPr>
        <p:grpSpPr>
          <a:xfrm>
            <a:off x="2424097" y="5953198"/>
            <a:ext cx="6822757" cy="597533"/>
            <a:chOff x="2424097" y="5953198"/>
            <a:chExt cx="6822757" cy="59753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44E623-B0E8-3A36-1B45-BF3563B8FBDD}"/>
                </a:ext>
              </a:extLst>
            </p:cNvPr>
            <p:cNvSpPr txBox="1"/>
            <p:nvPr/>
          </p:nvSpPr>
          <p:spPr>
            <a:xfrm>
              <a:off x="2424097" y="6025964"/>
              <a:ext cx="5942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$5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1AF70A1-ACB3-EB2B-6256-C0F27613B20B}"/>
                </a:ext>
              </a:extLst>
            </p:cNvPr>
            <p:cNvSpPr txBox="1"/>
            <p:nvPr/>
          </p:nvSpPr>
          <p:spPr>
            <a:xfrm>
              <a:off x="3945623" y="6020673"/>
              <a:ext cx="5942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$4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171ACE5-453F-08E7-3BFB-98B3A867A4CA}"/>
                </a:ext>
              </a:extLst>
            </p:cNvPr>
            <p:cNvSpPr txBox="1"/>
            <p:nvPr/>
          </p:nvSpPr>
          <p:spPr>
            <a:xfrm>
              <a:off x="5554638" y="6027511"/>
              <a:ext cx="5942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$2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F554A0B-4977-5490-F0D3-321D3C145C4E}"/>
                </a:ext>
              </a:extLst>
            </p:cNvPr>
            <p:cNvSpPr txBox="1"/>
            <p:nvPr/>
          </p:nvSpPr>
          <p:spPr>
            <a:xfrm>
              <a:off x="8652576" y="5953198"/>
              <a:ext cx="59427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$1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EF66C84-152A-E816-58DE-E5795CE2FF7D}"/>
              </a:ext>
            </a:extLst>
          </p:cNvPr>
          <p:cNvSpPr txBox="1"/>
          <p:nvPr/>
        </p:nvSpPr>
        <p:spPr>
          <a:xfrm>
            <a:off x="10281812" y="5737754"/>
            <a:ext cx="1615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Average: </a:t>
            </a:r>
            <a:r>
              <a:rPr lang="en-US" sz="3200" b="1" dirty="0">
                <a:solidFill>
                  <a:schemeClr val="accent2"/>
                </a:solidFill>
              </a:rPr>
              <a:t>$3.3 </a:t>
            </a:r>
            <a:r>
              <a:rPr lang="en-US" sz="2400" dirty="0">
                <a:solidFill>
                  <a:schemeClr val="accent2"/>
                </a:solidFill>
              </a:rPr>
              <a:t>(say)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EB21F91-9878-DCC7-5A8C-49497A7F6EEC}"/>
              </a:ext>
            </a:extLst>
          </p:cNvPr>
          <p:cNvSpPr txBox="1"/>
          <p:nvPr/>
        </p:nvSpPr>
        <p:spPr>
          <a:xfrm>
            <a:off x="6518696" y="3415792"/>
            <a:ext cx="156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...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5A593F3-92C8-F75B-5118-C11A7C64B331}"/>
              </a:ext>
            </a:extLst>
          </p:cNvPr>
          <p:cNvSpPr txBox="1"/>
          <p:nvPr/>
        </p:nvSpPr>
        <p:spPr>
          <a:xfrm>
            <a:off x="6587276" y="4815957"/>
            <a:ext cx="156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...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83FBEE0-6023-3327-0BBD-26100108F09E}"/>
              </a:ext>
            </a:extLst>
          </p:cNvPr>
          <p:cNvSpPr txBox="1"/>
          <p:nvPr/>
        </p:nvSpPr>
        <p:spPr>
          <a:xfrm rot="627083">
            <a:off x="9180612" y="1480484"/>
            <a:ext cx="3027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Not too many boxes!  Plenty of people in each box!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7628449-955B-78C3-D876-C18DB134B6A7}"/>
              </a:ext>
            </a:extLst>
          </p:cNvPr>
          <p:cNvGrpSpPr/>
          <p:nvPr/>
        </p:nvGrpSpPr>
        <p:grpSpPr>
          <a:xfrm>
            <a:off x="657012" y="1619646"/>
            <a:ext cx="7957127" cy="717554"/>
            <a:chOff x="657012" y="1619646"/>
            <a:chExt cx="7957127" cy="717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9CBD10BA-9782-13AE-F42A-F39DD614C871}"/>
                    </a:ext>
                  </a:extLst>
                </p:cNvPr>
                <p:cNvSpPr txBox="1"/>
                <p:nvPr/>
              </p:nvSpPr>
              <p:spPr>
                <a:xfrm>
                  <a:off x="657012" y="1619646"/>
                  <a:ext cx="7957127" cy="4914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7030A0"/>
                      </a:solidFill>
                    </a:rPr>
                    <a:t>Notation: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7030A0"/>
                      </a:solidFill>
                    </a:rPr>
                    <a:t> = “observables” = “everything except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7030A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7030A0"/>
                      </a:solidFill>
                    </a:rPr>
                    <a:t>”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9CBD10BA-9782-13AE-F42A-F39DD614C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12" y="1619646"/>
                  <a:ext cx="7957127" cy="491417"/>
                </a:xfrm>
                <a:prstGeom prst="rect">
                  <a:avLst/>
                </a:prstGeom>
                <a:blipFill>
                  <a:blip r:embed="rId5"/>
                  <a:stretch>
                    <a:fillRect l="-1115" t="-75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BED8A471-3E00-76FB-59C3-1E2196C68403}"/>
                </a:ext>
              </a:extLst>
            </p:cNvPr>
            <p:cNvCxnSpPr>
              <a:cxnSpLocks/>
            </p:cNvCxnSpPr>
            <p:nvPr/>
          </p:nvCxnSpPr>
          <p:spPr>
            <a:xfrm>
              <a:off x="1212380" y="2015552"/>
              <a:ext cx="113655" cy="321648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51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07" grpId="0"/>
      <p:bldP spid="1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EAC-E6D2-CD27-2DB1-14A4AB52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BD13-6DA2-64EC-DF31-CAAD3845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807149" cy="5032375"/>
          </a:xfrm>
        </p:spPr>
        <p:txBody>
          <a:bodyPr>
            <a:normAutofit/>
          </a:bodyPr>
          <a:lstStyle/>
          <a:p>
            <a:r>
              <a:rPr lang="en-US" dirty="0"/>
              <a:t>Consider our example before: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issue was that the “costumed” and “un-costumed” groups had very different probabilities of going to college.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A09920-797F-D0C7-7B41-B1C6AFF11D4E}"/>
              </a:ext>
            </a:extLst>
          </p:cNvPr>
          <p:cNvGrpSpPr/>
          <p:nvPr/>
        </p:nvGrpSpPr>
        <p:grpSpPr>
          <a:xfrm>
            <a:off x="813270" y="2408947"/>
            <a:ext cx="10123183" cy="2564467"/>
            <a:chOff x="813270" y="2408947"/>
            <a:chExt cx="10123183" cy="256446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19FD014-0531-CB18-56F8-AECCB2D1CC8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8959551" y="2907986"/>
              <a:ext cx="21517" cy="16133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A54B59-A5B7-A925-B029-03E96E06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98593" y="3740522"/>
              <a:ext cx="525939" cy="79411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5428BD-DB90-891D-8D78-E18B90F1D4EF}"/>
                </a:ext>
              </a:extLst>
            </p:cNvPr>
            <p:cNvGrpSpPr/>
            <p:nvPr/>
          </p:nvGrpSpPr>
          <p:grpSpPr>
            <a:xfrm>
              <a:off x="7043665" y="2408947"/>
              <a:ext cx="3892788" cy="2158202"/>
              <a:chOff x="7182526" y="4334673"/>
              <a:chExt cx="3892788" cy="215820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922524-E89F-CF89-C61E-25F7952E0F25}"/>
                  </a:ext>
                </a:extLst>
              </p:cNvPr>
              <p:cNvSpPr/>
              <p:nvPr/>
            </p:nvSpPr>
            <p:spPr>
              <a:xfrm>
                <a:off x="7182526" y="4833712"/>
                <a:ext cx="3831772" cy="1622751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6EF6437E-DCB6-87F5-56F5-5569268E96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4210" y="4370342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EB4C9CB-7740-F017-7F77-C93732E785AC}"/>
                  </a:ext>
                </a:extLst>
              </p:cNvPr>
              <p:cNvGrpSpPr/>
              <p:nvPr/>
            </p:nvGrpSpPr>
            <p:grpSpPr>
              <a:xfrm>
                <a:off x="7725587" y="4334673"/>
                <a:ext cx="663746" cy="638741"/>
                <a:chOff x="7678497" y="2294284"/>
                <a:chExt cx="786818" cy="757176"/>
              </a:xfrm>
            </p:grpSpPr>
            <p:pic>
              <p:nvPicPr>
                <p:cNvPr id="30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049E6035-6B31-300C-DF0F-392040AA66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29474" y="2412719"/>
                  <a:ext cx="451909" cy="449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&quot;No&quot; Symbol 30">
                  <a:extLst>
                    <a:ext uri="{FF2B5EF4-FFF2-40B4-BE49-F238E27FC236}">
                      <a16:creationId xmlns:a16="http://schemas.microsoft.com/office/drawing/2014/main" id="{DD222524-E201-4DF9-A3CA-EDA1BA777E8C}"/>
                    </a:ext>
                  </a:extLst>
                </p:cNvPr>
                <p:cNvSpPr/>
                <p:nvPr/>
              </p:nvSpPr>
              <p:spPr>
                <a:xfrm>
                  <a:off x="7678497" y="2294284"/>
                  <a:ext cx="786818" cy="757176"/>
                </a:xfrm>
                <a:prstGeom prst="noSmoking">
                  <a:avLst>
                    <a:gd name="adj" fmla="val 10736"/>
                  </a:avLst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E9094D-78AC-0630-28CA-6388FC9EE068}"/>
                  </a:ext>
                </a:extLst>
              </p:cNvPr>
              <p:cNvGrpSpPr/>
              <p:nvPr/>
            </p:nvGrpSpPr>
            <p:grpSpPr>
              <a:xfrm>
                <a:off x="9015460" y="5502466"/>
                <a:ext cx="1588896" cy="990409"/>
                <a:chOff x="7225097" y="3557607"/>
                <a:chExt cx="1705321" cy="1062980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6E80651-BEA7-DA42-9AD6-9C349C3316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D548C859-FE24-5485-C815-F9678D349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61437287-84FA-42E9-7AC7-F0A7BF0014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666BCA9-8517-6474-461E-164D932222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48D2F21E-BE60-1E38-3E81-3591A64F2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131FA1A-5C9A-12B1-E066-D556FE8C22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042F174-952B-DDF2-9069-172528C1D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47EF0-BD48-889B-CE81-8EC8360DEAA0}"/>
                  </a:ext>
                </a:extLst>
              </p:cNvPr>
              <p:cNvSpPr txBox="1"/>
              <p:nvPr/>
            </p:nvSpPr>
            <p:spPr>
              <a:xfrm>
                <a:off x="9131926" y="4889768"/>
                <a:ext cx="19433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About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 $12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8259EA-60AA-BEFA-DEDE-BBAD4D3E5F2B}"/>
                  </a:ext>
                </a:extLst>
              </p:cNvPr>
              <p:cNvSpPr txBox="1"/>
              <p:nvPr/>
            </p:nvSpPr>
            <p:spPr>
              <a:xfrm>
                <a:off x="7195494" y="4901020"/>
                <a:ext cx="19433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About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 $1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D52B546-ADF2-553C-1C9E-2EFE93EDE011}"/>
                  </a:ext>
                </a:extLst>
              </p:cNvPr>
              <p:cNvGrpSpPr/>
              <p:nvPr/>
            </p:nvGrpSpPr>
            <p:grpSpPr>
              <a:xfrm>
                <a:off x="7544453" y="5471149"/>
                <a:ext cx="1588896" cy="990409"/>
                <a:chOff x="7225097" y="3557607"/>
                <a:chExt cx="1705321" cy="106298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88F2405-DA2C-9DE6-5EB5-E8024730BE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D750569C-1AB7-F7E8-7139-640821CAF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FEF0D41B-0634-3E48-2D95-39A723855A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B5B2C8E9-9D9A-86B7-0FF2-02D53DB62C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F8BA3205-C24F-854D-BEB7-F26FF1B62C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2017E16E-5E20-E616-E7F4-F75E2735E4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6668BD23-F3ED-7099-F340-D85D0DE11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3AC835-060E-83C3-0463-46EB218B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9700" y="3635216"/>
              <a:ext cx="525939" cy="79411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F488E9-7EEE-5567-82E3-0C94C23AD216}"/>
                </a:ext>
              </a:extLst>
            </p:cNvPr>
            <p:cNvSpPr txBox="1"/>
            <p:nvPr/>
          </p:nvSpPr>
          <p:spPr>
            <a:xfrm>
              <a:off x="4858215" y="3258562"/>
              <a:ext cx="2130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2"/>
                  </a:solidFill>
                </a:rPr>
                <a:t>If we collapse the boxes: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A76B532-36D2-7A96-82EC-E6B0C02DE5B5}"/>
                </a:ext>
              </a:extLst>
            </p:cNvPr>
            <p:cNvGrpSpPr/>
            <p:nvPr/>
          </p:nvGrpSpPr>
          <p:grpSpPr>
            <a:xfrm>
              <a:off x="813270" y="2495047"/>
              <a:ext cx="3874755" cy="2478367"/>
              <a:chOff x="5145550" y="322894"/>
              <a:chExt cx="6434806" cy="4115825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13FD0B2-4D97-50D0-BD04-D4404ED0A5BF}"/>
                  </a:ext>
                </a:extLst>
              </p:cNvPr>
              <p:cNvSpPr/>
              <p:nvPr/>
            </p:nvSpPr>
            <p:spPr>
              <a:xfrm>
                <a:off x="7748584" y="808251"/>
                <a:ext cx="3831772" cy="363046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ED85183-FD62-6079-9B31-A908C8756AEA}"/>
                  </a:ext>
                </a:extLst>
              </p:cNvPr>
              <p:cNvCxnSpPr>
                <a:stCxn id="34" idx="0"/>
              </p:cNvCxnSpPr>
              <p:nvPr/>
            </p:nvCxnSpPr>
            <p:spPr>
              <a:xfrm>
                <a:off x="9664470" y="808251"/>
                <a:ext cx="10886" cy="363046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F0F8888-4DEF-0C71-1C79-40668BA87D3E}"/>
                  </a:ext>
                </a:extLst>
              </p:cNvPr>
              <p:cNvCxnSpPr>
                <a:cxnSpLocks/>
                <a:stCxn id="34" idx="1"/>
                <a:endCxn id="34" idx="3"/>
              </p:cNvCxnSpPr>
              <p:nvPr/>
            </p:nvCxnSpPr>
            <p:spPr>
              <a:xfrm>
                <a:off x="7748584" y="2623485"/>
                <a:ext cx="3831772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150D92AC-51A9-ECA1-9B5E-F1C244D711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0268" y="358563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6CBD1AE-223C-FA28-BB87-DA9EFDBB4ED0}"/>
                  </a:ext>
                </a:extLst>
              </p:cNvPr>
              <p:cNvGrpSpPr/>
              <p:nvPr/>
            </p:nvGrpSpPr>
            <p:grpSpPr>
              <a:xfrm>
                <a:off x="8291645" y="322894"/>
                <a:ext cx="663746" cy="638741"/>
                <a:chOff x="7678497" y="2294284"/>
                <a:chExt cx="786818" cy="757176"/>
              </a:xfrm>
            </p:grpSpPr>
            <p:pic>
              <p:nvPicPr>
                <p:cNvPr id="64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080D19B0-169F-CF55-956F-47544CEB6B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29474" y="2412719"/>
                  <a:ext cx="451909" cy="449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5" name="&quot;No&quot; Symbol 64">
                  <a:extLst>
                    <a:ext uri="{FF2B5EF4-FFF2-40B4-BE49-F238E27FC236}">
                      <a16:creationId xmlns:a16="http://schemas.microsoft.com/office/drawing/2014/main" id="{CC4FA03F-2D6A-45FC-4461-8659A732C406}"/>
                    </a:ext>
                  </a:extLst>
                </p:cNvPr>
                <p:cNvSpPr/>
                <p:nvPr/>
              </p:nvSpPr>
              <p:spPr>
                <a:xfrm>
                  <a:off x="7678497" y="2294284"/>
                  <a:ext cx="786818" cy="757176"/>
                </a:xfrm>
                <a:prstGeom prst="noSmoking">
                  <a:avLst>
                    <a:gd name="adj" fmla="val 10736"/>
                  </a:avLst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FE388CA-886A-10F8-37D9-3FA1B13B8ED9}"/>
                  </a:ext>
                </a:extLst>
              </p:cNvPr>
              <p:cNvGrpSpPr/>
              <p:nvPr/>
            </p:nvGrpSpPr>
            <p:grpSpPr>
              <a:xfrm>
                <a:off x="7876196" y="1503451"/>
                <a:ext cx="1705321" cy="1062980"/>
                <a:chOff x="7225097" y="3557607"/>
                <a:chExt cx="1705321" cy="1062980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3F0293E6-C372-891C-1CF6-6201B01E3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36C034FC-B87B-0BC2-6F51-A12C622B9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C22855F1-40F8-C9F8-0478-3938EB80B3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42597A52-6B28-1286-FFD1-4C31C84DD1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29228046-429B-2C37-8352-98B2450343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3E71412B-FE59-220F-AE48-345DE4C02A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D1F63FE0-4F7A-D497-D08B-BB4E77D6F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DAA5048-0752-43CD-CD33-15A1642DF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579954" y="1293706"/>
                <a:ext cx="812438" cy="122669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95EB65A-60F0-BE85-5A9D-B7CA8DA77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56736" y="3123222"/>
                <a:ext cx="832727" cy="1257326"/>
              </a:xfrm>
              <a:prstGeom prst="rect">
                <a:avLst/>
              </a:prstGeom>
            </p:spPr>
          </p:pic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151FD39E-D741-0D1C-0646-4A7B07FCB5AC}"/>
                  </a:ext>
                </a:extLst>
              </p:cNvPr>
              <p:cNvGrpSpPr/>
              <p:nvPr/>
            </p:nvGrpSpPr>
            <p:grpSpPr>
              <a:xfrm>
                <a:off x="9775195" y="3328771"/>
                <a:ext cx="1705321" cy="1062980"/>
                <a:chOff x="7225097" y="3557607"/>
                <a:chExt cx="1705321" cy="1062980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9F4A3166-FD05-9374-7BE4-85EE0BF5C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0248C04-ED85-64A1-770A-E170FEBA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FC3842C3-4F69-50A9-144F-659B166EA4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D1946271-4054-BD66-EEB4-061E4453D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5059657-9100-1CC7-9456-9A8B4DDC4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999944EB-6C76-DBA5-E4B7-B422B7F77E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ADFB6E0F-E6EA-3903-FA61-84DD7D4E4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9B290D-FCBC-EAA0-61D6-C3814870EACA}"/>
                  </a:ext>
                </a:extLst>
              </p:cNvPr>
              <p:cNvSpPr txBox="1"/>
              <p:nvPr/>
            </p:nvSpPr>
            <p:spPr>
              <a:xfrm>
                <a:off x="8335768" y="961634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E373276-C370-C193-9C13-FDBB4A3EE111}"/>
                  </a:ext>
                </a:extLst>
              </p:cNvPr>
              <p:cNvSpPr txBox="1"/>
              <p:nvPr/>
            </p:nvSpPr>
            <p:spPr>
              <a:xfrm>
                <a:off x="8355869" y="2824615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$11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5E3E3E-3EB2-DE3D-07C5-2C44774EE9BA}"/>
                  </a:ext>
                </a:extLst>
              </p:cNvPr>
              <p:cNvSpPr txBox="1"/>
              <p:nvPr/>
            </p:nvSpPr>
            <p:spPr>
              <a:xfrm>
                <a:off x="10103796" y="961634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$2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E99F10-D452-6FBE-6635-5555BCA389AA}"/>
                  </a:ext>
                </a:extLst>
              </p:cNvPr>
              <p:cNvSpPr txBox="1"/>
              <p:nvPr/>
            </p:nvSpPr>
            <p:spPr>
              <a:xfrm>
                <a:off x="10158651" y="2833933"/>
                <a:ext cx="1066618" cy="664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$12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E2CAC44-298E-FFA2-AC75-A3328AB89F28}"/>
                  </a:ext>
                </a:extLst>
              </p:cNvPr>
              <p:cNvSpPr txBox="1"/>
              <p:nvPr/>
            </p:nvSpPr>
            <p:spPr>
              <a:xfrm>
                <a:off x="5145550" y="2036317"/>
                <a:ext cx="2102059" cy="86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2"/>
                    </a:solidFill>
                  </a:rPr>
                  <a:t>Truth:</a:t>
                </a:r>
              </a:p>
            </p:txBody>
          </p:sp>
        </p:grpSp>
        <p:pic>
          <p:nvPicPr>
            <p:cNvPr id="83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BDCC71A5-E18A-C4B4-A05E-332A198D6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527" y="4305053"/>
              <a:ext cx="347354" cy="33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1FBDA31-C54D-678E-5742-ABF89B1B4F79}"/>
                </a:ext>
              </a:extLst>
            </p:cNvPr>
            <p:cNvGrpSpPr/>
            <p:nvPr/>
          </p:nvGrpSpPr>
          <p:grpSpPr>
            <a:xfrm>
              <a:off x="1849677" y="3093505"/>
              <a:ext cx="465114" cy="465874"/>
              <a:chOff x="6822699" y="1410759"/>
              <a:chExt cx="817946" cy="835807"/>
            </a:xfrm>
          </p:grpSpPr>
          <p:pic>
            <p:nvPicPr>
              <p:cNvPr id="85" name="Picture 2" descr="Pumpkin Jack O Lantern clip art (free clipart) | revidevi.wordpress.com">
                <a:extLst>
                  <a:ext uri="{FF2B5EF4-FFF2-40B4-BE49-F238E27FC236}">
                    <a16:creationId xmlns:a16="http://schemas.microsoft.com/office/drawing/2014/main" id="{F9C35B35-1BF3-690A-22FF-2FF8247D00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3732" y="1529174"/>
                <a:ext cx="534886" cy="519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&quot;No&quot; Symbol 85">
                <a:extLst>
                  <a:ext uri="{FF2B5EF4-FFF2-40B4-BE49-F238E27FC236}">
                    <a16:creationId xmlns:a16="http://schemas.microsoft.com/office/drawing/2014/main" id="{96445154-BAC6-0CAB-744A-0ADA4D738D99}"/>
                  </a:ext>
                </a:extLst>
              </p:cNvPr>
              <p:cNvSpPr/>
              <p:nvPr/>
            </p:nvSpPr>
            <p:spPr>
              <a:xfrm>
                <a:off x="6822699" y="1410759"/>
                <a:ext cx="817946" cy="835807"/>
              </a:xfrm>
              <a:prstGeom prst="noSmoking">
                <a:avLst>
                  <a:gd name="adj" fmla="val 10853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233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EAC-E6D2-CD27-2DB1-14A4AB52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BD13-6DA2-64EC-DF31-CAAD3845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894720" cy="5032375"/>
          </a:xfrm>
        </p:spPr>
        <p:txBody>
          <a:bodyPr>
            <a:normAutofit/>
          </a:bodyPr>
          <a:lstStyle/>
          <a:p>
            <a:r>
              <a:rPr lang="en-US" dirty="0"/>
              <a:t>Suppose instead: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the “costumed” and “un-costumed” groups both have the same probability of going to college.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9FD014-0531-CB18-56F8-AECCB2D1CC80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8959551" y="2907986"/>
            <a:ext cx="21517" cy="16133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7A54B59-A5B7-A925-B029-03E96E06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883" y="3626665"/>
            <a:ext cx="525939" cy="7941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922524-E89F-CF89-C61E-25F7952E0F25}"/>
              </a:ext>
            </a:extLst>
          </p:cNvPr>
          <p:cNvSpPr/>
          <p:nvPr/>
        </p:nvSpPr>
        <p:spPr>
          <a:xfrm>
            <a:off x="7043665" y="2907986"/>
            <a:ext cx="3831772" cy="16227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6EF6437E-DCB6-87F5-56F5-5569268E9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49" y="2444616"/>
            <a:ext cx="451909" cy="4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4C9CB-7740-F017-7F77-C93732E785AC}"/>
              </a:ext>
            </a:extLst>
          </p:cNvPr>
          <p:cNvGrpSpPr/>
          <p:nvPr/>
        </p:nvGrpSpPr>
        <p:grpSpPr>
          <a:xfrm>
            <a:off x="7586726" y="2408947"/>
            <a:ext cx="663746" cy="638741"/>
            <a:chOff x="7678497" y="2294284"/>
            <a:chExt cx="786818" cy="757176"/>
          </a:xfrm>
        </p:grpSpPr>
        <p:pic>
          <p:nvPicPr>
            <p:cNvPr id="30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049E6035-6B31-300C-DF0F-392040AA6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&quot;No&quot; Symbol 30">
              <a:extLst>
                <a:ext uri="{FF2B5EF4-FFF2-40B4-BE49-F238E27FC236}">
                  <a16:creationId xmlns:a16="http://schemas.microsoft.com/office/drawing/2014/main" id="{DD222524-E201-4DF9-A3CA-EDA1BA777E8C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E9094D-78AC-0630-28CA-6388FC9EE068}"/>
              </a:ext>
            </a:extLst>
          </p:cNvPr>
          <p:cNvGrpSpPr/>
          <p:nvPr/>
        </p:nvGrpSpPr>
        <p:grpSpPr>
          <a:xfrm>
            <a:off x="8918655" y="3421793"/>
            <a:ext cx="1382211" cy="861576"/>
            <a:chOff x="7225097" y="3557607"/>
            <a:chExt cx="1705321" cy="106298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6E80651-BEA7-DA42-9AD6-9C349C331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548C859-FE24-5485-C815-F9678D349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437287-84FA-42E9-7AC7-F0A7BF001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666BCA9-8517-6474-461E-164D93222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8D2F21E-BE60-1E38-3E81-3591A64F2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131FA1A-5C9A-12B1-E066-D556FE8C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42F174-952B-DDF2-9069-172528C1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0C47EF0-BD48-889B-CE81-8EC8360DEAA0}"/>
              </a:ext>
            </a:extLst>
          </p:cNvPr>
          <p:cNvSpPr txBox="1"/>
          <p:nvPr/>
        </p:nvSpPr>
        <p:spPr>
          <a:xfrm>
            <a:off x="9326899" y="2944811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$6.5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259EA-60AA-BEFA-DEDE-BBAD4D3E5F2B}"/>
              </a:ext>
            </a:extLst>
          </p:cNvPr>
          <p:cNvSpPr txBox="1"/>
          <p:nvPr/>
        </p:nvSpPr>
        <p:spPr>
          <a:xfrm>
            <a:off x="7383511" y="2989861"/>
            <a:ext cx="194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$5.5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52B546-ADF2-553C-1C9E-2EFE93EDE011}"/>
              </a:ext>
            </a:extLst>
          </p:cNvPr>
          <p:cNvGrpSpPr/>
          <p:nvPr/>
        </p:nvGrpSpPr>
        <p:grpSpPr>
          <a:xfrm>
            <a:off x="9741845" y="3742615"/>
            <a:ext cx="1249329" cy="778746"/>
            <a:chOff x="7225097" y="3557607"/>
            <a:chExt cx="1705321" cy="10629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8F2405-DA2C-9DE6-5EB5-E8024730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750569C-1AB7-F7E8-7139-640821CAF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0D41B-0634-3E48-2D95-39A72385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B2C8E9-9D9A-86B7-0FF2-02D53DB62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BA3205-C24F-854D-BEB7-F26FF1B62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17E16E-5E20-E616-E7F4-F75E2735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668BD23-F3ED-7099-F340-D85D0DE11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23AC835-060E-83C3-0463-46EB218B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756" y="3663159"/>
            <a:ext cx="525939" cy="7941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F488E9-7EEE-5567-82E3-0C94C23AD216}"/>
              </a:ext>
            </a:extLst>
          </p:cNvPr>
          <p:cNvSpPr txBox="1"/>
          <p:nvPr/>
        </p:nvSpPr>
        <p:spPr>
          <a:xfrm>
            <a:off x="5056381" y="3258562"/>
            <a:ext cx="1932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2"/>
                </a:solidFill>
              </a:rPr>
              <a:t>If we collapse the boxes: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3FD0B2-4D97-50D0-BD04-D4404ED0A5BF}"/>
              </a:ext>
            </a:extLst>
          </p:cNvPr>
          <p:cNvSpPr/>
          <p:nvPr/>
        </p:nvSpPr>
        <p:spPr>
          <a:xfrm>
            <a:off x="2380702" y="2787307"/>
            <a:ext cx="2307323" cy="21861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D85183-FD62-6079-9B31-A908C8756AEA}"/>
              </a:ext>
            </a:extLst>
          </p:cNvPr>
          <p:cNvCxnSpPr>
            <a:stCxn id="34" idx="0"/>
          </p:cNvCxnSpPr>
          <p:nvPr/>
        </p:nvCxnSpPr>
        <p:spPr>
          <a:xfrm>
            <a:off x="3534363" y="2787307"/>
            <a:ext cx="6555" cy="21861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0F8888-4DEF-0C71-1C79-40668BA87D3E}"/>
              </a:ext>
            </a:extLst>
          </p:cNvPr>
          <p:cNvCxnSpPr>
            <a:cxnSpLocks/>
            <a:stCxn id="34" idx="1"/>
            <a:endCxn id="34" idx="3"/>
          </p:cNvCxnSpPr>
          <p:nvPr/>
        </p:nvCxnSpPr>
        <p:spPr>
          <a:xfrm>
            <a:off x="2380702" y="3880361"/>
            <a:ext cx="23073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Page 12 | Mortarboard Cap Images - Free Download on Freepik">
            <a:extLst>
              <a:ext uri="{FF2B5EF4-FFF2-40B4-BE49-F238E27FC236}">
                <a16:creationId xmlns:a16="http://schemas.microsoft.com/office/drawing/2014/main" id="{150D92AC-51A9-ECA1-9B5E-F1C244D7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20" y="2516525"/>
            <a:ext cx="272120" cy="2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6CBD1AE-223C-FA28-BB87-DA9EFDBB4ED0}"/>
              </a:ext>
            </a:extLst>
          </p:cNvPr>
          <p:cNvGrpSpPr/>
          <p:nvPr/>
        </p:nvGrpSpPr>
        <p:grpSpPr>
          <a:xfrm>
            <a:off x="2707709" y="2495047"/>
            <a:ext cx="399678" cy="384621"/>
            <a:chOff x="7678497" y="2294284"/>
            <a:chExt cx="786818" cy="757176"/>
          </a:xfrm>
        </p:grpSpPr>
        <p:pic>
          <p:nvPicPr>
            <p:cNvPr id="64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080D19B0-169F-CF55-956F-47544CEB6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474" y="2412719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&quot;No&quot; Symbol 64">
              <a:extLst>
                <a:ext uri="{FF2B5EF4-FFF2-40B4-BE49-F238E27FC236}">
                  <a16:creationId xmlns:a16="http://schemas.microsoft.com/office/drawing/2014/main" id="{CC4FA03F-2D6A-45FC-4461-8659A732C406}"/>
                </a:ext>
              </a:extLst>
            </p:cNvPr>
            <p:cNvSpPr/>
            <p:nvPr/>
          </p:nvSpPr>
          <p:spPr>
            <a:xfrm>
              <a:off x="7678497" y="2294284"/>
              <a:ext cx="786818" cy="757176"/>
            </a:xfrm>
            <a:prstGeom prst="noSmoking">
              <a:avLst>
                <a:gd name="adj" fmla="val 10736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FE388CA-886A-10F8-37D9-3FA1B13B8ED9}"/>
              </a:ext>
            </a:extLst>
          </p:cNvPr>
          <p:cNvGrpSpPr/>
          <p:nvPr/>
        </p:nvGrpSpPr>
        <p:grpSpPr>
          <a:xfrm>
            <a:off x="3601037" y="4324168"/>
            <a:ext cx="1026869" cy="640079"/>
            <a:chOff x="7225097" y="3557607"/>
            <a:chExt cx="1705321" cy="106298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F0293E6-C372-891C-1CF6-6201B01E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6C034FC-B87B-0BC2-6F51-A12C622B9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22855F1-40F8-C9F8-0478-3938EB80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2597A52-6B28-1286-FFD1-4C31C84DD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9228046-429B-2C37-8352-98B24503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E71412B-FE59-220F-AE48-345DE4C0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1F63FE0-4F7A-D497-D08B-BB4E77D6F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DAA5048-0752-43CD-CD33-15A1642D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33" y="3102691"/>
            <a:ext cx="489214" cy="7386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95EB65A-60F0-BE85-5A9D-B7CA8DA77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826" y="4181280"/>
            <a:ext cx="501431" cy="75710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51FD39E-D741-0D1C-0646-4A7B07FCB5AC}"/>
              </a:ext>
            </a:extLst>
          </p:cNvPr>
          <p:cNvGrpSpPr/>
          <p:nvPr/>
        </p:nvGrpSpPr>
        <p:grpSpPr>
          <a:xfrm>
            <a:off x="3606606" y="3177213"/>
            <a:ext cx="1026869" cy="640079"/>
            <a:chOff x="7225097" y="3557607"/>
            <a:chExt cx="1705321" cy="106298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F4A3166-FD05-9374-7BE4-85EE0BF5C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5097" y="3784780"/>
              <a:ext cx="553554" cy="83580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0248C04-ED85-64A1-770A-E170FEBA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0686" y="3768053"/>
              <a:ext cx="553554" cy="83580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C3842C3-4F69-50A9-144F-659B166E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5075" y="3761158"/>
              <a:ext cx="553554" cy="83580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1946271-4054-BD66-EEB4-061E4453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6864" y="3739545"/>
              <a:ext cx="553554" cy="83580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5059657-9100-1CC7-9456-9A8B4DDC4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7732" y="3574967"/>
              <a:ext cx="553554" cy="83580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99944EB-6C76-DBA5-E4B7-B422B7F7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7855" y="3583330"/>
              <a:ext cx="553554" cy="83580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DFB6E0F-E6EA-3903-FA61-84DD7D4E4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7892" y="3557607"/>
              <a:ext cx="553554" cy="835807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D9B290D-FCBC-EAA0-61D6-C3814870EACA}"/>
              </a:ext>
            </a:extLst>
          </p:cNvPr>
          <p:cNvSpPr txBox="1"/>
          <p:nvPr/>
        </p:nvSpPr>
        <p:spPr>
          <a:xfrm>
            <a:off x="2734278" y="2879668"/>
            <a:ext cx="64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373276-C370-C193-9C13-FDBB4A3EE111}"/>
              </a:ext>
            </a:extLst>
          </p:cNvPr>
          <p:cNvSpPr txBox="1"/>
          <p:nvPr/>
        </p:nvSpPr>
        <p:spPr>
          <a:xfrm>
            <a:off x="2746382" y="4001472"/>
            <a:ext cx="64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$11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E3E3E-3EB2-DE3D-07C5-2C44774EE9BA}"/>
              </a:ext>
            </a:extLst>
          </p:cNvPr>
          <p:cNvSpPr txBox="1"/>
          <p:nvPr/>
        </p:nvSpPr>
        <p:spPr>
          <a:xfrm>
            <a:off x="3798906" y="2879668"/>
            <a:ext cx="64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E99F10-D452-6FBE-6635-5555BCA389AA}"/>
              </a:ext>
            </a:extLst>
          </p:cNvPr>
          <p:cNvSpPr txBox="1"/>
          <p:nvPr/>
        </p:nvSpPr>
        <p:spPr>
          <a:xfrm>
            <a:off x="3831937" y="4007083"/>
            <a:ext cx="64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$12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2CAC44-298E-FFA2-AC75-A3328AB89F28}"/>
              </a:ext>
            </a:extLst>
          </p:cNvPr>
          <p:cNvSpPr txBox="1"/>
          <p:nvPr/>
        </p:nvSpPr>
        <p:spPr>
          <a:xfrm>
            <a:off x="813270" y="3526794"/>
            <a:ext cx="1265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Truth: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27D5A-50F9-EED1-CEC9-8744E57223E4}"/>
              </a:ext>
            </a:extLst>
          </p:cNvPr>
          <p:cNvSpPr txBox="1"/>
          <p:nvPr/>
        </p:nvSpPr>
        <p:spPr>
          <a:xfrm>
            <a:off x="7058162" y="5007719"/>
            <a:ext cx="4169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We estimate that the average returns to college is $1, which is correct!</a:t>
            </a:r>
          </a:p>
        </p:txBody>
      </p:sp>
      <p:pic>
        <p:nvPicPr>
          <p:cNvPr id="68" name="Picture 2" descr="Pumpkin Jack O Lantern clip art (free clipart) | revidevi.wordpress.com">
            <a:extLst>
              <a:ext uri="{FF2B5EF4-FFF2-40B4-BE49-F238E27FC236}">
                <a16:creationId xmlns:a16="http://schemas.microsoft.com/office/drawing/2014/main" id="{E315B217-2216-2EE6-8675-F83506E4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527" y="4305053"/>
            <a:ext cx="347354" cy="33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5B1AE13-498D-E282-1BB4-0F6F8F54278A}"/>
              </a:ext>
            </a:extLst>
          </p:cNvPr>
          <p:cNvGrpSpPr/>
          <p:nvPr/>
        </p:nvGrpSpPr>
        <p:grpSpPr>
          <a:xfrm>
            <a:off x="1849677" y="3093505"/>
            <a:ext cx="465114" cy="465874"/>
            <a:chOff x="6822699" y="1410759"/>
            <a:chExt cx="817946" cy="835807"/>
          </a:xfrm>
        </p:grpSpPr>
        <p:pic>
          <p:nvPicPr>
            <p:cNvPr id="70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EFDC920B-0729-F180-3E0E-00AC9FE3E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732" y="1529174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&quot;No&quot; Symbol 70">
              <a:extLst>
                <a:ext uri="{FF2B5EF4-FFF2-40B4-BE49-F238E27FC236}">
                  <a16:creationId xmlns:a16="http://schemas.microsoft.com/office/drawing/2014/main" id="{8DE77AB8-8200-6B75-8B9D-C7DBB9258306}"/>
                </a:ext>
              </a:extLst>
            </p:cNvPr>
            <p:cNvSpPr/>
            <p:nvPr/>
          </p:nvSpPr>
          <p:spPr>
            <a:xfrm>
              <a:off x="6822699" y="1410759"/>
              <a:ext cx="817946" cy="835807"/>
            </a:xfrm>
            <a:prstGeom prst="noSmoking">
              <a:avLst>
                <a:gd name="adj" fmla="val 10853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33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EAC-E6D2-CD27-2DB1-14A4AB52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BD13-6DA2-64EC-DF31-CAAD3845D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245"/>
            <a:ext cx="10432087" cy="2492403"/>
          </a:xfrm>
        </p:spPr>
        <p:txBody>
          <a:bodyPr>
            <a:normAutofit/>
          </a:bodyPr>
          <a:lstStyle/>
          <a:p>
            <a:r>
              <a:rPr lang="en-US" dirty="0"/>
              <a:t>If we combine a bunch of groups that all have the same probability of going to college...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27D5A-50F9-EED1-CEC9-8744E57223E4}"/>
              </a:ext>
            </a:extLst>
          </p:cNvPr>
          <p:cNvSpPr txBox="1"/>
          <p:nvPr/>
        </p:nvSpPr>
        <p:spPr>
          <a:xfrm>
            <a:off x="7058162" y="5007719"/>
            <a:ext cx="41696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We estimate that the average returns to college is $1, which is correct!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EC22C-67E8-D021-95C8-9FB7645A82C1}"/>
              </a:ext>
            </a:extLst>
          </p:cNvPr>
          <p:cNvGrpSpPr/>
          <p:nvPr/>
        </p:nvGrpSpPr>
        <p:grpSpPr>
          <a:xfrm>
            <a:off x="5755" y="2495047"/>
            <a:ext cx="4682270" cy="4660161"/>
            <a:chOff x="5755" y="2495047"/>
            <a:chExt cx="4682270" cy="466016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3FD0B2-4D97-50D0-BD04-D4404ED0A5BF}"/>
                </a:ext>
              </a:extLst>
            </p:cNvPr>
            <p:cNvSpPr/>
            <p:nvPr/>
          </p:nvSpPr>
          <p:spPr>
            <a:xfrm>
              <a:off x="2380702" y="2787307"/>
              <a:ext cx="2307323" cy="218610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D85183-FD62-6079-9B31-A908C8756AEA}"/>
                </a:ext>
              </a:extLst>
            </p:cNvPr>
            <p:cNvCxnSpPr>
              <a:stCxn id="34" idx="0"/>
            </p:cNvCxnSpPr>
            <p:nvPr/>
          </p:nvCxnSpPr>
          <p:spPr>
            <a:xfrm>
              <a:off x="3534363" y="2787307"/>
              <a:ext cx="6555" cy="218610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0F8888-4DEF-0C71-1C79-40668BA87D3E}"/>
                </a:ext>
              </a:extLst>
            </p:cNvPr>
            <p:cNvCxnSpPr>
              <a:cxnSpLocks/>
              <a:stCxn id="34" idx="1"/>
              <a:endCxn id="34" idx="3"/>
            </p:cNvCxnSpPr>
            <p:nvPr/>
          </p:nvCxnSpPr>
          <p:spPr>
            <a:xfrm>
              <a:off x="2380702" y="3880361"/>
              <a:ext cx="23073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150D92AC-51A9-ECA1-9B5E-F1C244D71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320" y="2516525"/>
              <a:ext cx="272120" cy="270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6CBD1AE-223C-FA28-BB87-DA9EFDBB4ED0}"/>
                </a:ext>
              </a:extLst>
            </p:cNvPr>
            <p:cNvGrpSpPr/>
            <p:nvPr/>
          </p:nvGrpSpPr>
          <p:grpSpPr>
            <a:xfrm>
              <a:off x="2707709" y="2495047"/>
              <a:ext cx="399678" cy="384621"/>
              <a:chOff x="7678497" y="2294284"/>
              <a:chExt cx="786818" cy="757176"/>
            </a:xfrm>
          </p:grpSpPr>
          <p:pic>
            <p:nvPicPr>
              <p:cNvPr id="64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080D19B0-169F-CF55-956F-47544CEB6B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9474" y="2412719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&quot;No&quot; Symbol 64">
                <a:extLst>
                  <a:ext uri="{FF2B5EF4-FFF2-40B4-BE49-F238E27FC236}">
                    <a16:creationId xmlns:a16="http://schemas.microsoft.com/office/drawing/2014/main" id="{CC4FA03F-2D6A-45FC-4461-8659A732C406}"/>
                  </a:ext>
                </a:extLst>
              </p:cNvPr>
              <p:cNvSpPr/>
              <p:nvPr/>
            </p:nvSpPr>
            <p:spPr>
              <a:xfrm>
                <a:off x="7678497" y="2294284"/>
                <a:ext cx="786818" cy="757176"/>
              </a:xfrm>
              <a:prstGeom prst="noSmoking">
                <a:avLst>
                  <a:gd name="adj" fmla="val 10736"/>
                </a:avLst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FE388CA-886A-10F8-37D9-3FA1B13B8ED9}"/>
                </a:ext>
              </a:extLst>
            </p:cNvPr>
            <p:cNvGrpSpPr/>
            <p:nvPr/>
          </p:nvGrpSpPr>
          <p:grpSpPr>
            <a:xfrm>
              <a:off x="3601037" y="4324168"/>
              <a:ext cx="1026869" cy="640079"/>
              <a:chOff x="7225097" y="3557607"/>
              <a:chExt cx="1705321" cy="1062980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F0293E6-C372-891C-1CF6-6201B01E3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6C034FC-B87B-0BC2-6F51-A12C622B9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C22855F1-40F8-C9F8-0478-3938EB80B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2597A52-6B28-1286-FFD1-4C31C84DD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9228046-429B-2C37-8352-98B245034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E71412B-FE59-220F-AE48-345DE4C02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1F63FE0-4F7A-D497-D08B-BB4E77D6F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DAA5048-0752-43CD-CD33-15A1642D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3533" y="3102691"/>
              <a:ext cx="489214" cy="73866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95EB65A-60F0-BE85-5A9D-B7CA8DA77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5826" y="4181280"/>
              <a:ext cx="501431" cy="757106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51FD39E-D741-0D1C-0646-4A7B07FCB5AC}"/>
                </a:ext>
              </a:extLst>
            </p:cNvPr>
            <p:cNvGrpSpPr/>
            <p:nvPr/>
          </p:nvGrpSpPr>
          <p:grpSpPr>
            <a:xfrm>
              <a:off x="3606606" y="3177213"/>
              <a:ext cx="1026869" cy="640079"/>
              <a:chOff x="7225097" y="3557607"/>
              <a:chExt cx="1705321" cy="1062980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F4A3166-FD05-9374-7BE4-85EE0BF5C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0248C04-ED85-64A1-770A-E170FEBA7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C3842C3-4F69-50A9-144F-659B166EA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D1946271-4054-BD66-EEB4-061E4453D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5059657-9100-1CC7-9456-9A8B4DDC4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99944EB-6C76-DBA5-E4B7-B422B7F7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DFB6E0F-E6EA-3903-FA61-84DD7D4E4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9B290D-FCBC-EAA0-61D6-C3814870EACA}"/>
                </a:ext>
              </a:extLst>
            </p:cNvPr>
            <p:cNvSpPr txBox="1"/>
            <p:nvPr/>
          </p:nvSpPr>
          <p:spPr>
            <a:xfrm>
              <a:off x="2734278" y="2879668"/>
              <a:ext cx="642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373276-C370-C193-9C13-FDBB4A3EE111}"/>
                </a:ext>
              </a:extLst>
            </p:cNvPr>
            <p:cNvSpPr txBox="1"/>
            <p:nvPr/>
          </p:nvSpPr>
          <p:spPr>
            <a:xfrm>
              <a:off x="2746382" y="4001472"/>
              <a:ext cx="642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$11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B5E3E3E-3EB2-DE3D-07C5-2C44774EE9BA}"/>
                </a:ext>
              </a:extLst>
            </p:cNvPr>
            <p:cNvSpPr txBox="1"/>
            <p:nvPr/>
          </p:nvSpPr>
          <p:spPr>
            <a:xfrm>
              <a:off x="3798906" y="2879668"/>
              <a:ext cx="642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E99F10-D452-6FBE-6635-5555BCA389AA}"/>
                </a:ext>
              </a:extLst>
            </p:cNvPr>
            <p:cNvSpPr txBox="1"/>
            <p:nvPr/>
          </p:nvSpPr>
          <p:spPr>
            <a:xfrm>
              <a:off x="3831937" y="4007083"/>
              <a:ext cx="642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2CAC44-298E-FFA2-AC75-A3328AB89F28}"/>
                </a:ext>
              </a:extLst>
            </p:cNvPr>
            <p:cNvSpPr txBox="1"/>
            <p:nvPr/>
          </p:nvSpPr>
          <p:spPr>
            <a:xfrm>
              <a:off x="5755" y="4468143"/>
              <a:ext cx="12657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/>
                  </a:solidFill>
                </a:rPr>
                <a:t>Truth: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A1537-BEA7-05A7-838D-1CAB5D56B87B}"/>
                </a:ext>
              </a:extLst>
            </p:cNvPr>
            <p:cNvSpPr/>
            <p:nvPr/>
          </p:nvSpPr>
          <p:spPr>
            <a:xfrm>
              <a:off x="2375125" y="4969101"/>
              <a:ext cx="2307323" cy="218610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0C45DE-13A3-4002-5F67-EF9211F950E7}"/>
                </a:ext>
              </a:extLst>
            </p:cNvPr>
            <p:cNvCxnSpPr>
              <a:stCxn id="7" idx="0"/>
            </p:cNvCxnSpPr>
            <p:nvPr/>
          </p:nvCxnSpPr>
          <p:spPr>
            <a:xfrm>
              <a:off x="3528786" y="4969101"/>
              <a:ext cx="6555" cy="218610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D2A9141-AE5C-B725-F6EF-DF223CE65B80}"/>
                </a:ext>
              </a:extLst>
            </p:cNvPr>
            <p:cNvCxnSpPr>
              <a:cxnSpLocks/>
              <a:stCxn id="7" idx="1"/>
              <a:endCxn id="7" idx="3"/>
            </p:cNvCxnSpPr>
            <p:nvPr/>
          </p:nvCxnSpPr>
          <p:spPr>
            <a:xfrm>
              <a:off x="2375125" y="6062155"/>
              <a:ext cx="23073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4D36ED7-FF81-D6AA-E120-C2EED6A7BFA0}"/>
                </a:ext>
              </a:extLst>
            </p:cNvPr>
            <p:cNvGrpSpPr/>
            <p:nvPr/>
          </p:nvGrpSpPr>
          <p:grpSpPr>
            <a:xfrm>
              <a:off x="3595460" y="6505962"/>
              <a:ext cx="1026869" cy="640079"/>
              <a:chOff x="7225097" y="3557607"/>
              <a:chExt cx="1705321" cy="1062980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7A8DA6D-EA42-F506-A019-65D50E5D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432287F-EF3F-3B48-AAB9-885AA2450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3A7BB854-4C7A-7340-70E0-35BE5DA49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A7569414-CD68-3EA4-D51A-2C69D02CA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14471C73-4E77-7A6D-F8CD-074960791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E2E8737-9E0A-DAD5-721D-84F8095CB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EAC83000-985C-E916-4D45-FEC0C263D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501234B0-5AEE-D521-650F-CA6605CA6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7956" y="5284485"/>
              <a:ext cx="489214" cy="73866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7E5B71D-3200-DC00-B2F1-04135DBB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0249" y="6363074"/>
              <a:ext cx="501431" cy="757106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EA0467A-CE9F-BD81-9904-3E5E8FA56FC8}"/>
                </a:ext>
              </a:extLst>
            </p:cNvPr>
            <p:cNvGrpSpPr/>
            <p:nvPr/>
          </p:nvGrpSpPr>
          <p:grpSpPr>
            <a:xfrm>
              <a:off x="3601029" y="5359007"/>
              <a:ext cx="1026869" cy="640079"/>
              <a:chOff x="7225097" y="3557607"/>
              <a:chExt cx="1705321" cy="1062980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5CFAE69E-9320-9EE9-E307-BD274F93F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137757C-7C0F-6B09-3BE6-E9201444E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4F761447-944A-8382-1C7D-CDBB17EA5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8424F491-3A07-607C-EAA2-B3330B699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9538B41-F8CB-9F6F-1A8B-413AEAE6E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983B4F0E-1FD6-27C0-6A9F-FFF65F87F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233528B9-79CA-CCB5-8ABC-50A6CB40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170F2AD-C3B9-6B19-8DC9-544FC9C2BCC6}"/>
                </a:ext>
              </a:extLst>
            </p:cNvPr>
            <p:cNvSpPr txBox="1"/>
            <p:nvPr/>
          </p:nvSpPr>
          <p:spPr>
            <a:xfrm>
              <a:off x="2728701" y="5061462"/>
              <a:ext cx="642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$3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7931C2-236C-F24A-FF72-7FE9C3B47C61}"/>
                </a:ext>
              </a:extLst>
            </p:cNvPr>
            <p:cNvSpPr txBox="1"/>
            <p:nvPr/>
          </p:nvSpPr>
          <p:spPr>
            <a:xfrm>
              <a:off x="2740805" y="6183266"/>
              <a:ext cx="642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$17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67961D7-43C3-B67D-C98B-E9876C0072AE}"/>
                </a:ext>
              </a:extLst>
            </p:cNvPr>
            <p:cNvSpPr txBox="1"/>
            <p:nvPr/>
          </p:nvSpPr>
          <p:spPr>
            <a:xfrm>
              <a:off x="3793329" y="5061462"/>
              <a:ext cx="642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A32F9AB-1BE2-FCE7-600C-FA5EB8BA8B39}"/>
                </a:ext>
              </a:extLst>
            </p:cNvPr>
            <p:cNvSpPr txBox="1"/>
            <p:nvPr/>
          </p:nvSpPr>
          <p:spPr>
            <a:xfrm>
              <a:off x="3826360" y="6188877"/>
              <a:ext cx="642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$18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486A62-3855-04B1-4DD9-1DFEC99F4928}"/>
              </a:ext>
            </a:extLst>
          </p:cNvPr>
          <p:cNvGrpSpPr/>
          <p:nvPr/>
        </p:nvGrpSpPr>
        <p:grpSpPr>
          <a:xfrm>
            <a:off x="-911593" y="2857396"/>
            <a:ext cx="3261271" cy="4240494"/>
            <a:chOff x="-911593" y="2857396"/>
            <a:chExt cx="3261271" cy="424049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F07B50A-D1C2-B75F-14F0-837058CCA54F}"/>
                </a:ext>
              </a:extLst>
            </p:cNvPr>
            <p:cNvSpPr txBox="1"/>
            <p:nvPr/>
          </p:nvSpPr>
          <p:spPr>
            <a:xfrm>
              <a:off x="-857766" y="2857396"/>
              <a:ext cx="3201564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Age 30-35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Male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Likes broccoli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B13ED39-7885-9DEA-25E7-B23E82BD2F09}"/>
                </a:ext>
              </a:extLst>
            </p:cNvPr>
            <p:cNvSpPr txBox="1"/>
            <p:nvPr/>
          </p:nvSpPr>
          <p:spPr>
            <a:xfrm>
              <a:off x="-874794" y="3910241"/>
              <a:ext cx="3201564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Dressing up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Age 40-45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Female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Married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Likes broccoli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4CE7B6B-89AB-1475-CC4F-69CC815E70CE}"/>
                </a:ext>
              </a:extLst>
            </p:cNvPr>
            <p:cNvSpPr txBox="1"/>
            <p:nvPr/>
          </p:nvSpPr>
          <p:spPr>
            <a:xfrm>
              <a:off x="-851886" y="5005230"/>
              <a:ext cx="3201564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Not dressing up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Age 40-45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Female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Single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Hates broccoli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59C0FEC-BE5E-BD26-41F6-FA39886D93C4}"/>
                </a:ext>
              </a:extLst>
            </p:cNvPr>
            <p:cNvSpPr txBox="1"/>
            <p:nvPr/>
          </p:nvSpPr>
          <p:spPr>
            <a:xfrm>
              <a:off x="-911593" y="6159171"/>
              <a:ext cx="3201564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Not dressing up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Age 20-25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Male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Single</a:t>
              </a:r>
            </a:p>
            <a:p>
              <a:pPr marL="285750" indent="-285750" algn="r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accent1"/>
                  </a:solidFill>
                </a:rPr>
                <a:t>Hates broccoli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DD696-6F4B-9149-E5ED-442AE25E68A5}"/>
              </a:ext>
            </a:extLst>
          </p:cNvPr>
          <p:cNvGrpSpPr/>
          <p:nvPr/>
        </p:nvGrpSpPr>
        <p:grpSpPr>
          <a:xfrm>
            <a:off x="5070736" y="2408947"/>
            <a:ext cx="6339626" cy="2121790"/>
            <a:chOff x="5070736" y="2408947"/>
            <a:chExt cx="6339626" cy="212179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F488E9-7EEE-5567-82E3-0C94C23AD216}"/>
                </a:ext>
              </a:extLst>
            </p:cNvPr>
            <p:cNvSpPr txBox="1"/>
            <p:nvPr/>
          </p:nvSpPr>
          <p:spPr>
            <a:xfrm>
              <a:off x="5070736" y="3401390"/>
              <a:ext cx="19325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2"/>
                  </a:solidFill>
                </a:rPr>
                <a:t>After lumping together: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A3295C-F20D-3C06-287B-2BD8F4F830CF}"/>
                </a:ext>
              </a:extLst>
            </p:cNvPr>
            <p:cNvGrpSpPr/>
            <p:nvPr/>
          </p:nvGrpSpPr>
          <p:grpSpPr>
            <a:xfrm>
              <a:off x="7043665" y="2408947"/>
              <a:ext cx="4366697" cy="2121790"/>
              <a:chOff x="7043665" y="2408947"/>
              <a:chExt cx="4366697" cy="2121790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19FD014-0531-CB18-56F8-AECCB2D1CC80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>
                <a:off x="8959551" y="2907986"/>
                <a:ext cx="21517" cy="161337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7A54B59-A5B7-A925-B029-03E96E06C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4883" y="3626665"/>
                <a:ext cx="525939" cy="794111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922524-E89F-CF89-C61E-25F7952E0F25}"/>
                  </a:ext>
                </a:extLst>
              </p:cNvPr>
              <p:cNvSpPr/>
              <p:nvPr/>
            </p:nvSpPr>
            <p:spPr>
              <a:xfrm>
                <a:off x="7043665" y="2907986"/>
                <a:ext cx="3831772" cy="1622751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6EF6437E-DCB6-87F5-56F5-5569268E96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5349" y="2444616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EB4C9CB-7740-F017-7F77-C93732E785AC}"/>
                  </a:ext>
                </a:extLst>
              </p:cNvPr>
              <p:cNvGrpSpPr/>
              <p:nvPr/>
            </p:nvGrpSpPr>
            <p:grpSpPr>
              <a:xfrm>
                <a:off x="7586726" y="2408947"/>
                <a:ext cx="663746" cy="638741"/>
                <a:chOff x="7678497" y="2294284"/>
                <a:chExt cx="786818" cy="757176"/>
              </a:xfrm>
            </p:grpSpPr>
            <p:pic>
              <p:nvPicPr>
                <p:cNvPr id="30" name="Picture 4" descr="Page 12 | Mortarboard Cap Images - Free Download on Freepik">
                  <a:extLst>
                    <a:ext uri="{FF2B5EF4-FFF2-40B4-BE49-F238E27FC236}">
                      <a16:creationId xmlns:a16="http://schemas.microsoft.com/office/drawing/2014/main" id="{049E6035-6B31-300C-DF0F-392040AA66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29474" y="2412719"/>
                  <a:ext cx="451909" cy="4496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&quot;No&quot; Symbol 30">
                  <a:extLst>
                    <a:ext uri="{FF2B5EF4-FFF2-40B4-BE49-F238E27FC236}">
                      <a16:creationId xmlns:a16="http://schemas.microsoft.com/office/drawing/2014/main" id="{DD222524-E201-4DF9-A3CA-EDA1BA777E8C}"/>
                    </a:ext>
                  </a:extLst>
                </p:cNvPr>
                <p:cNvSpPr/>
                <p:nvPr/>
              </p:nvSpPr>
              <p:spPr>
                <a:xfrm>
                  <a:off x="7678497" y="2294284"/>
                  <a:ext cx="786818" cy="757176"/>
                </a:xfrm>
                <a:prstGeom prst="noSmoking">
                  <a:avLst>
                    <a:gd name="adj" fmla="val 10736"/>
                  </a:avLst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E9094D-78AC-0630-28CA-6388FC9EE068}"/>
                  </a:ext>
                </a:extLst>
              </p:cNvPr>
              <p:cNvGrpSpPr/>
              <p:nvPr/>
            </p:nvGrpSpPr>
            <p:grpSpPr>
              <a:xfrm>
                <a:off x="8959551" y="3968577"/>
                <a:ext cx="784001" cy="488693"/>
                <a:chOff x="7225097" y="3557607"/>
                <a:chExt cx="1705321" cy="1062980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F6E80651-BEA7-DA42-9AD6-9C349C3316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D548C859-FE24-5485-C815-F9678D349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61437287-84FA-42E9-7AC7-F0A7BF0014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666BCA9-8517-6474-461E-164D932222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48D2F21E-BE60-1E38-3E81-3591A64F2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131FA1A-5C9A-12B1-E066-D556FE8C22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042F174-952B-DDF2-9069-172528C1D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C47EF0-BD48-889B-CE81-8EC8360DEAA0}"/>
                  </a:ext>
                </a:extLst>
              </p:cNvPr>
              <p:cNvSpPr txBox="1"/>
              <p:nvPr/>
            </p:nvSpPr>
            <p:spPr>
              <a:xfrm>
                <a:off x="9466974" y="2929586"/>
                <a:ext cx="19433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1"/>
                    </a:solidFill>
                  </a:rPr>
                  <a:t>$9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8259EA-60AA-BEFA-DEDE-BBAD4D3E5F2B}"/>
                  </a:ext>
                </a:extLst>
              </p:cNvPr>
              <p:cNvSpPr txBox="1"/>
              <p:nvPr/>
            </p:nvSpPr>
            <p:spPr>
              <a:xfrm>
                <a:off x="7543394" y="3016878"/>
                <a:ext cx="19433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1"/>
                    </a:solidFill>
                  </a:rPr>
                  <a:t>$8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23AC835-060E-83C3-0463-46EB218B8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3756" y="3663159"/>
                <a:ext cx="525939" cy="794111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6ED9D41-A8D3-C51A-9EA3-174AB370D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2953" y="3663159"/>
                <a:ext cx="525939" cy="794111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D20F4CC0-D76F-AEC5-B0A0-D762EABAE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5218" y="3335288"/>
                <a:ext cx="525939" cy="794111"/>
              </a:xfrm>
              <a:prstGeom prst="rect">
                <a:avLst/>
              </a:prstGeom>
            </p:spPr>
          </p:pic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66E191E-61EB-BFBF-4B4F-2228734CAE20}"/>
                  </a:ext>
                </a:extLst>
              </p:cNvPr>
              <p:cNvGrpSpPr/>
              <p:nvPr/>
            </p:nvGrpSpPr>
            <p:grpSpPr>
              <a:xfrm>
                <a:off x="9683528" y="4020796"/>
                <a:ext cx="784001" cy="488693"/>
                <a:chOff x="7225097" y="3557607"/>
                <a:chExt cx="1705321" cy="1062980"/>
              </a:xfrm>
            </p:grpSpPr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78234D44-272D-181C-0869-4A71DD5645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B1814860-41EF-5548-5D17-70C8A851A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3F68BA26-6754-505F-5D7F-DE5C98D33B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703B7648-D59B-6174-25B8-5666B70CB1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BB5A987D-3088-E30A-FF54-EEE94C6FF4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C7496263-ED5B-56E0-88DE-3E73AFF84C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35106E10-A172-70AA-F1B2-8418FA355B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3576104-8B74-A657-B022-46AF2F9B06F9}"/>
                  </a:ext>
                </a:extLst>
              </p:cNvPr>
              <p:cNvGrpSpPr/>
              <p:nvPr/>
            </p:nvGrpSpPr>
            <p:grpSpPr>
              <a:xfrm>
                <a:off x="10111539" y="3607404"/>
                <a:ext cx="784001" cy="488693"/>
                <a:chOff x="7225097" y="3557607"/>
                <a:chExt cx="1705321" cy="1062980"/>
              </a:xfrm>
            </p:grpSpPr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238860BA-AF89-7C54-ADB5-522B0A4758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71604791-F341-726A-58CA-591231072A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E67D9B72-9053-0C53-A4CF-5F7BE2D642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706619B7-B198-7BC5-B9CC-D34BF7110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63C1C5AA-F14E-E0DF-0C8B-1E94DF58A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BE7E6D01-5858-C9C4-4EE9-17D89E97ED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007E7062-7BF3-9744-6AFD-4500F7C97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9B2A7BB5-FD28-8F10-3766-D78FF4D584BA}"/>
                  </a:ext>
                </a:extLst>
              </p:cNvPr>
              <p:cNvGrpSpPr/>
              <p:nvPr/>
            </p:nvGrpSpPr>
            <p:grpSpPr>
              <a:xfrm>
                <a:off x="9397864" y="3504461"/>
                <a:ext cx="784001" cy="488693"/>
                <a:chOff x="7225097" y="3557607"/>
                <a:chExt cx="1705321" cy="1062980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089675AD-3256-602A-4D29-F2AB88E55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25097" y="378478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870EC80D-ABC4-9611-BF6E-9A3D63511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90686" y="3768053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3840765E-0977-BD0B-88BF-D93BA4BF4B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95075" y="3761158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5D46222A-A9F8-756D-2031-3CC07DF4F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6864" y="3739545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AA9EEE6D-11D5-F2DA-652D-AD3E50C13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97732" y="3574967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44E852CB-6A06-67DD-7134-D53449E590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7855" y="3583330"/>
                  <a:ext cx="553554" cy="835807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8400BF74-E421-4939-4D6B-9D4E2FADA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7892" y="3557607"/>
                  <a:ext cx="553554" cy="83580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66524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A827-4705-7E17-04E3-CE4AC18C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Sanity Check: What happens in an RCT?</a:t>
            </a:r>
            <a:br>
              <a:rPr lang="en-US" dirty="0"/>
            </a:br>
            <a:r>
              <a:rPr lang="en-US" sz="2800" dirty="0"/>
              <a:t>Better be the “good” case...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7FDFD-E0F0-3173-FF71-558163272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has the same propensity score!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Since everyone is equally likely to be in the treatment or control group!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Hooray!</a:t>
            </a:r>
          </a:p>
          <a:p>
            <a:r>
              <a:rPr lang="en-US" dirty="0"/>
              <a:t>This happens even if we don’t know all of the relevant observables!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Even better!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can learn about the world without knowing about the world.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1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B963-D73A-A808-5DB2-EB2F1AE0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propensity scores?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23DF1-EE77-0960-8BBD-FBA9D9CA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463338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a prediction problem!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Hey, we can use </a:t>
            </a:r>
            <a:r>
              <a:rPr lang="en-US" b="1" dirty="0"/>
              <a:t>regression</a:t>
            </a:r>
            <a:r>
              <a:rPr lang="en-US" dirty="0"/>
              <a:t>!</a:t>
            </a:r>
          </a:p>
          <a:p>
            <a:r>
              <a:rPr lang="en-US" dirty="0"/>
              <a:t>We’ll talk more in the next few classes about other ways to do prediction.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D244B7-67F4-200B-C16E-E47B364874D5}"/>
              </a:ext>
            </a:extLst>
          </p:cNvPr>
          <p:cNvGrpSpPr/>
          <p:nvPr/>
        </p:nvGrpSpPr>
        <p:grpSpPr>
          <a:xfrm>
            <a:off x="617020" y="2608148"/>
            <a:ext cx="7826894" cy="2724150"/>
            <a:chOff x="617020" y="2341019"/>
            <a:chExt cx="10214415" cy="35200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5BCF72-5B5E-135D-6819-A51FA04B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020" y="2681091"/>
              <a:ext cx="1969012" cy="2972993"/>
            </a:xfrm>
            <a:prstGeom prst="rect">
              <a:avLst/>
            </a:prstGeom>
          </p:spPr>
        </p:pic>
        <p:pic>
          <p:nvPicPr>
            <p:cNvPr id="5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0E2B14F7-D7A0-42E1-AB53-588ED5B2C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33" y="2766186"/>
              <a:ext cx="1363985" cy="1325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21B8A9-AACB-7F45-924F-91ECC7EE289D}"/>
                </a:ext>
              </a:extLst>
            </p:cNvPr>
            <p:cNvSpPr txBox="1"/>
            <p:nvPr/>
          </p:nvSpPr>
          <p:spPr>
            <a:xfrm>
              <a:off x="3093440" y="2341019"/>
              <a:ext cx="7737995" cy="3520096"/>
            </a:xfrm>
            <a:prstGeom prst="wedgeRoundRectCallout">
              <a:avLst>
                <a:gd name="adj1" fmla="val -58022"/>
                <a:gd name="adj2" fmla="val -1533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</a:rPr>
                <a:t>Here are a bunch of facts about me: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Dressing up for Halloween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American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Female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Age 25-30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Blood type O negative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Likes broccoli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...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EDDFFF-5E34-DF03-B84F-9894565CC850}"/>
              </a:ext>
            </a:extLst>
          </p:cNvPr>
          <p:cNvGrpSpPr/>
          <p:nvPr/>
        </p:nvGrpSpPr>
        <p:grpSpPr>
          <a:xfrm>
            <a:off x="8172450" y="1882777"/>
            <a:ext cx="3328988" cy="3818730"/>
            <a:chOff x="8172450" y="1882777"/>
            <a:chExt cx="3328988" cy="381873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9A27E95-6411-13D1-60E8-3D47FCB19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466" y="4058446"/>
              <a:ext cx="1643061" cy="1643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628E46BB-0DBD-B4A0-45CC-1247700A5B1B}"/>
                </a:ext>
              </a:extLst>
            </p:cNvPr>
            <p:cNvSpPr/>
            <p:nvPr/>
          </p:nvSpPr>
          <p:spPr>
            <a:xfrm>
              <a:off x="8172450" y="1882777"/>
              <a:ext cx="3328988" cy="1938496"/>
            </a:xfrm>
            <a:prstGeom prst="wedgeRoundRectCallout">
              <a:avLst>
                <a:gd name="adj1" fmla="val -7957"/>
                <a:gd name="adj2" fmla="val 72082"/>
                <a:gd name="adj3" fmla="val 16667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The odds that you attended college are... 58.3%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4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6B2C-258F-0278-2847-403AA2B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Propensity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0FE5D-D3B5-0813-2F12-A52357CCE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Propensity score: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observables</m:t>
                        </m:r>
                        <m: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other</m:t>
                        </m:r>
                        <m: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than</m:t>
                        </m:r>
                        <m: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The probability that you get the treatment, given what we know about you.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1" dirty="0"/>
                  <a:t>If</a:t>
                </a:r>
                <a:r>
                  <a:rPr lang="en-US" dirty="0"/>
                  <a:t> “what we know about you” is enough..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Put people into buckets based on propensity score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Compare people who did and did not get the treatment in the same bucket: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prop</m:t>
                            </m:r>
                            <m:r>
                              <a:rPr lang="en-US" sz="24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score</m:t>
                            </m:r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r>
                              <a:rPr lang="en-US" sz="24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0.7</m:t>
                            </m:r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prop</m:t>
                            </m:r>
                            <m: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score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r>
                              <a:rPr lang="en-US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0.7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This will determine expected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!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0FE5D-D3B5-0813-2F12-A52357CCE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1A55A1-55AC-9F0B-6672-3066E8C78084}"/>
              </a:ext>
            </a:extLst>
          </p:cNvPr>
          <p:cNvSpPr txBox="1"/>
          <p:nvPr/>
        </p:nvSpPr>
        <p:spPr>
          <a:xfrm rot="1442027">
            <a:off x="7358063" y="3516532"/>
            <a:ext cx="195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Big “if”!</a:t>
            </a:r>
          </a:p>
        </p:txBody>
      </p:sp>
    </p:spTree>
    <p:extLst>
      <p:ext uri="{BB962C8B-B14F-4D97-AF65-F5344CB8AC3E}">
        <p14:creationId xmlns:p14="http://schemas.microsoft.com/office/powerpoint/2010/main" val="429004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F9BE-1605-B585-30CD-9A5EBB80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on observables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30584-9429-0007-3054-7B9B5C629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54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6B2C-258F-0278-2847-403AA2B0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Propensity 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0FE5D-D3B5-0813-2F12-A52357CCE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Propensity score: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observables</m:t>
                        </m:r>
                        <m: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other</m:t>
                        </m:r>
                        <m: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than</m:t>
                        </m:r>
                        <m: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and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The probability that you get the treatment, given what we know about you.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1" dirty="0"/>
                  <a:t>If</a:t>
                </a:r>
                <a:r>
                  <a:rPr lang="en-US" dirty="0"/>
                  <a:t> “what we know about you” is enough..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We can determine the expected the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!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Aka, to establish causality, we need to solve a prediction problem!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0FE5D-D3B5-0813-2F12-A52357CCE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1A55A1-55AC-9F0B-6672-3066E8C78084}"/>
              </a:ext>
            </a:extLst>
          </p:cNvPr>
          <p:cNvSpPr txBox="1"/>
          <p:nvPr/>
        </p:nvSpPr>
        <p:spPr>
          <a:xfrm rot="1442027">
            <a:off x="7358063" y="3516532"/>
            <a:ext cx="195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Big “if”!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652F00-C86E-8CFF-A8E2-5276775D911C}"/>
              </a:ext>
            </a:extLst>
          </p:cNvPr>
          <p:cNvGrpSpPr/>
          <p:nvPr/>
        </p:nvGrpSpPr>
        <p:grpSpPr>
          <a:xfrm>
            <a:off x="3783126" y="5651954"/>
            <a:ext cx="4625747" cy="1050017"/>
            <a:chOff x="332016" y="3434995"/>
            <a:chExt cx="11508634" cy="240133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572A568-4344-64BC-90B4-BEF2CB40B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7589" y="4046584"/>
              <a:ext cx="1643061" cy="1643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4F58EB-8598-44E5-5E77-03EC10D4715D}"/>
                </a:ext>
              </a:extLst>
            </p:cNvPr>
            <p:cNvGrpSpPr/>
            <p:nvPr/>
          </p:nvGrpSpPr>
          <p:grpSpPr>
            <a:xfrm>
              <a:off x="332016" y="4187170"/>
              <a:ext cx="1953984" cy="1649160"/>
              <a:chOff x="952502" y="3804445"/>
              <a:chExt cx="2562223" cy="2162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E6FB0CB-F771-7317-AE87-67DC06D9063A}"/>
                  </a:ext>
                </a:extLst>
              </p:cNvPr>
              <p:cNvSpPr/>
              <p:nvPr/>
            </p:nvSpPr>
            <p:spPr>
              <a:xfrm>
                <a:off x="2743200" y="3804445"/>
                <a:ext cx="771525" cy="7715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32B9034-5792-3692-9C51-E654EBE56687}"/>
                  </a:ext>
                </a:extLst>
              </p:cNvPr>
              <p:cNvSpPr/>
              <p:nvPr/>
            </p:nvSpPr>
            <p:spPr>
              <a:xfrm>
                <a:off x="2743200" y="5195432"/>
                <a:ext cx="771525" cy="7715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Y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A9CB432-8C57-219F-D5C0-844751DC2039}"/>
                  </a:ext>
                </a:extLst>
              </p:cNvPr>
              <p:cNvSpPr/>
              <p:nvPr/>
            </p:nvSpPr>
            <p:spPr>
              <a:xfrm>
                <a:off x="952502" y="4508841"/>
                <a:ext cx="771525" cy="7715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X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B99039B-A29B-DD6D-83D3-EC7653F255A7}"/>
                  </a:ext>
                </a:extLst>
              </p:cNvPr>
              <p:cNvCxnSpPr>
                <a:cxnSpLocks/>
                <a:stCxn id="9" idx="7"/>
                <a:endCxn id="7" idx="2"/>
              </p:cNvCxnSpPr>
              <p:nvPr/>
            </p:nvCxnSpPr>
            <p:spPr>
              <a:xfrm flipV="1">
                <a:off x="1611040" y="4190208"/>
                <a:ext cx="1132160" cy="4316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7106ADB-4D4E-C7B5-39E3-0B79318A08A2}"/>
                  </a:ext>
                </a:extLst>
              </p:cNvPr>
              <p:cNvCxnSpPr>
                <a:cxnSpLocks/>
                <a:stCxn id="9" idx="5"/>
                <a:endCxn id="8" idx="2"/>
              </p:cNvCxnSpPr>
              <p:nvPr/>
            </p:nvCxnSpPr>
            <p:spPr>
              <a:xfrm>
                <a:off x="1611039" y="5167379"/>
                <a:ext cx="1132161" cy="41381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8B0B0A-F7E7-DE09-62E1-86410772E4F7}"/>
                  </a:ext>
                </a:extLst>
              </p:cNvPr>
              <p:cNvCxnSpPr>
                <a:cxnSpLocks/>
                <a:stCxn id="7" idx="4"/>
                <a:endCxn id="8" idx="0"/>
              </p:cNvCxnSpPr>
              <p:nvPr/>
            </p:nvCxnSpPr>
            <p:spPr>
              <a:xfrm>
                <a:off x="3128963" y="4575970"/>
                <a:ext cx="0" cy="61946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10" descr="Best Pedestrian bridge Illustration download in PNG &amp; Vector format">
              <a:extLst>
                <a:ext uri="{FF2B5EF4-FFF2-40B4-BE49-F238E27FC236}">
                  <a16:creationId xmlns:a16="http://schemas.microsoft.com/office/drawing/2014/main" id="{DEA1BF54-7516-A793-AC25-8FE6958A2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780" y="3434995"/>
              <a:ext cx="7522029" cy="225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04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5E778-A090-1C05-237D-698E8261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1123A-293E-F98F-1F06-88EA49345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87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05C8-B487-8C08-A67A-548E8B4B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A567-6FDD-8E6B-8F72-C310F366B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 a linear model, find the line/plane/hyperplane of best fit.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Useful for both causal inference and prediction</a:t>
            </a:r>
          </a:p>
          <a:p>
            <a:pPr lvl="2"/>
            <a:r>
              <a:rPr lang="en-US" sz="3200" b="1" dirty="0">
                <a:solidFill>
                  <a:schemeClr val="accent1"/>
                </a:solidFill>
              </a:rPr>
              <a:t>if</a:t>
            </a:r>
            <a:r>
              <a:rPr lang="en-US" dirty="0">
                <a:solidFill>
                  <a:schemeClr val="accent1"/>
                </a:solidFill>
              </a:rPr>
              <a:t> we believe that we have all the relevant observables, and that a linear model is appropriate, we can interpret regression coefficients as causal effects.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If a linear model seems to fit the data well, we can use regression coefficients to do prediction.</a:t>
            </a:r>
          </a:p>
          <a:p>
            <a:pPr lvl="2"/>
            <a:endParaRPr lang="en-US" dirty="0"/>
          </a:p>
          <a:p>
            <a:r>
              <a:rPr lang="en-US" dirty="0"/>
              <a:t>Propensity Scores!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we believe that we can predict propensity scores accurately, we can use that to get a good matching estimator to establish causality.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E83AEF-F7D8-CB77-F536-746EC3111FF5}"/>
              </a:ext>
            </a:extLst>
          </p:cNvPr>
          <p:cNvGrpSpPr/>
          <p:nvPr/>
        </p:nvGrpSpPr>
        <p:grpSpPr>
          <a:xfrm>
            <a:off x="6728053" y="365125"/>
            <a:ext cx="4625747" cy="1050017"/>
            <a:chOff x="332016" y="3434995"/>
            <a:chExt cx="11508634" cy="240133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E74141D-10BC-67A1-2DCE-8760927F1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7589" y="4046584"/>
              <a:ext cx="1643061" cy="1643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C5E6D9-EA39-B6FC-1E61-CBB5219068EF}"/>
                </a:ext>
              </a:extLst>
            </p:cNvPr>
            <p:cNvGrpSpPr/>
            <p:nvPr/>
          </p:nvGrpSpPr>
          <p:grpSpPr>
            <a:xfrm>
              <a:off x="332016" y="4187170"/>
              <a:ext cx="1953984" cy="1649160"/>
              <a:chOff x="952502" y="3804445"/>
              <a:chExt cx="2562223" cy="216251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C8C8A4-E4C0-7B01-A9B6-822CBB8AAB09}"/>
                  </a:ext>
                </a:extLst>
              </p:cNvPr>
              <p:cNvSpPr/>
              <p:nvPr/>
            </p:nvSpPr>
            <p:spPr>
              <a:xfrm>
                <a:off x="2743200" y="3804445"/>
                <a:ext cx="771525" cy="7715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ECD6F9A-F742-87A5-625B-2882315170F1}"/>
                  </a:ext>
                </a:extLst>
              </p:cNvPr>
              <p:cNvSpPr/>
              <p:nvPr/>
            </p:nvSpPr>
            <p:spPr>
              <a:xfrm>
                <a:off x="2743200" y="5195432"/>
                <a:ext cx="771525" cy="7715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Y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A09027-6D62-9C47-C667-BA1B0E1F10A1}"/>
                  </a:ext>
                </a:extLst>
              </p:cNvPr>
              <p:cNvSpPr/>
              <p:nvPr/>
            </p:nvSpPr>
            <p:spPr>
              <a:xfrm>
                <a:off x="952502" y="4508841"/>
                <a:ext cx="771525" cy="7715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X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BA68596-0E23-9FFC-54CF-7A73482CE18F}"/>
                  </a:ext>
                </a:extLst>
              </p:cNvPr>
              <p:cNvCxnSpPr>
                <a:cxnSpLocks/>
                <a:stCxn id="10" idx="7"/>
                <a:endCxn id="8" idx="2"/>
              </p:cNvCxnSpPr>
              <p:nvPr/>
            </p:nvCxnSpPr>
            <p:spPr>
              <a:xfrm flipV="1">
                <a:off x="1611040" y="4190208"/>
                <a:ext cx="1132160" cy="4316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D5CCA39-AB18-2374-15C1-7EE89957F582}"/>
                  </a:ext>
                </a:extLst>
              </p:cNvPr>
              <p:cNvCxnSpPr>
                <a:cxnSpLocks/>
                <a:stCxn id="10" idx="5"/>
                <a:endCxn id="9" idx="2"/>
              </p:cNvCxnSpPr>
              <p:nvPr/>
            </p:nvCxnSpPr>
            <p:spPr>
              <a:xfrm>
                <a:off x="1611039" y="5167379"/>
                <a:ext cx="1132161" cy="41381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353BEE3-4BE7-4ECE-85F3-EBEC8A87FC6A}"/>
                  </a:ext>
                </a:extLst>
              </p:cNvPr>
              <p:cNvCxnSpPr>
                <a:cxnSpLocks/>
                <a:stCxn id="8" idx="4"/>
                <a:endCxn id="9" idx="0"/>
              </p:cNvCxnSpPr>
              <p:nvPr/>
            </p:nvCxnSpPr>
            <p:spPr>
              <a:xfrm>
                <a:off x="3128963" y="4575970"/>
                <a:ext cx="0" cy="61946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10" descr="Best Pedestrian bridge Illustration download in PNG &amp; Vector format">
              <a:extLst>
                <a:ext uri="{FF2B5EF4-FFF2-40B4-BE49-F238E27FC236}">
                  <a16:creationId xmlns:a16="http://schemas.microsoft.com/office/drawing/2014/main" id="{124F7994-374B-BB9B-38C0-744D1565A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780" y="3434995"/>
              <a:ext cx="7522029" cy="2254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40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5CCC-280F-4576-D0F1-A7C7C876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70F28-35EB-086A-BC5F-1C4F7295F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with regression!</a:t>
            </a:r>
          </a:p>
          <a:p>
            <a:r>
              <a:rPr lang="en-US" dirty="0"/>
              <a:t>You’ll return to the datasets from HW2 and HW3!</a:t>
            </a:r>
          </a:p>
        </p:txBody>
      </p:sp>
    </p:spTree>
    <p:extLst>
      <p:ext uri="{BB962C8B-B14F-4D97-AF65-F5344CB8AC3E}">
        <p14:creationId xmlns:p14="http://schemas.microsoft.com/office/powerpoint/2010/main" val="1872245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4FE1-D4BE-A098-DD67-B169B169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14BB7-0DFD-E72B-963C-01D805F0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you next time, for even fancier linear-</a:t>
            </a:r>
            <a:r>
              <a:rPr lang="en-US" dirty="0" err="1"/>
              <a:t>ish</a:t>
            </a:r>
            <a:r>
              <a:rPr lang="en-US" dirty="0"/>
              <a:t> models!</a:t>
            </a:r>
          </a:p>
          <a:p>
            <a:pPr lvl="1"/>
            <a:r>
              <a:rPr lang="en-US" sz="3200" dirty="0">
                <a:solidFill>
                  <a:schemeClr val="accent1"/>
                </a:solidFill>
              </a:rPr>
              <a:t>SVD!  PCA!  OMG!</a:t>
            </a:r>
          </a:p>
        </p:txBody>
      </p:sp>
    </p:spTree>
    <p:extLst>
      <p:ext uri="{BB962C8B-B14F-4D97-AF65-F5344CB8AC3E}">
        <p14:creationId xmlns:p14="http://schemas.microsoft.com/office/powerpoint/2010/main" val="201786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E5BE-3948-C973-10BD-403A58E7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62" y="82941"/>
            <a:ext cx="10515600" cy="1325563"/>
          </a:xfrm>
        </p:spPr>
        <p:txBody>
          <a:bodyPr/>
          <a:lstStyle/>
          <a:p>
            <a:r>
              <a:rPr lang="en-US" dirty="0"/>
              <a:t>Back to causality-land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32381-A7DA-D24D-0CCB-65AD749563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089" y="1279350"/>
                <a:ext cx="5447118" cy="539997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revisit the issue with observational comparisons.</a:t>
                </a:r>
              </a:p>
              <a:p>
                <a:r>
                  <a:rPr lang="en-US" dirty="0"/>
                  <a:t>Suppose: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We want to know effect of college on earnings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The only things that affect earnings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are: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: Did you go to college?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 Are you dressing up for Halloween?</a:t>
                </a:r>
              </a:p>
              <a:p>
                <a:r>
                  <a:rPr lang="en-US" sz="2800" dirty="0"/>
                  <a:t>As usual, the observational comparison might not work: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Actual returns to college are $1.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Obs. Comp. says about $11.</a:t>
                </a:r>
              </a:p>
              <a:p>
                <a:endParaRPr lang="en-US" sz="2800" dirty="0"/>
              </a:p>
              <a:p>
                <a:endParaRPr lang="en-US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32381-A7DA-D24D-0CCB-65AD749563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089" y="1279350"/>
                <a:ext cx="5447118" cy="5399977"/>
              </a:xfrm>
              <a:blipFill>
                <a:blip r:embed="rId2"/>
                <a:stretch>
                  <a:fillRect l="-2093" t="-1874" r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59537A6-D229-E51C-2D26-BBA896BAE77C}"/>
              </a:ext>
            </a:extLst>
          </p:cNvPr>
          <p:cNvGrpSpPr/>
          <p:nvPr/>
        </p:nvGrpSpPr>
        <p:grpSpPr>
          <a:xfrm>
            <a:off x="5750152" y="4543135"/>
            <a:ext cx="5891220" cy="2158202"/>
            <a:chOff x="5750152" y="4543135"/>
            <a:chExt cx="5891220" cy="21582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5A8FF09-8407-B2A1-9F72-652A9C9DD9D4}"/>
                </a:ext>
              </a:extLst>
            </p:cNvPr>
            <p:cNvSpPr/>
            <p:nvPr/>
          </p:nvSpPr>
          <p:spPr>
            <a:xfrm>
              <a:off x="7748584" y="5042174"/>
              <a:ext cx="3831772" cy="162275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7201F12-1315-3F4C-9021-4B321BE8C3EC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>
              <a:off x="9664470" y="5042174"/>
              <a:ext cx="21517" cy="16133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3B0296A9-BA3D-CA45-E612-3CDF647D1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0268" y="4578804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B8C9B8C-32F8-5C5A-F563-DA3B22730EE8}"/>
                </a:ext>
              </a:extLst>
            </p:cNvPr>
            <p:cNvGrpSpPr/>
            <p:nvPr/>
          </p:nvGrpSpPr>
          <p:grpSpPr>
            <a:xfrm>
              <a:off x="8291645" y="4543135"/>
              <a:ext cx="663746" cy="638741"/>
              <a:chOff x="7678497" y="2294284"/>
              <a:chExt cx="786818" cy="757176"/>
            </a:xfrm>
          </p:grpSpPr>
          <p:pic>
            <p:nvPicPr>
              <p:cNvPr id="45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7E79A105-6124-267C-4DBD-4E8BEBE8A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9474" y="2412719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&quot;No&quot; Symbol 45">
                <a:extLst>
                  <a:ext uri="{FF2B5EF4-FFF2-40B4-BE49-F238E27FC236}">
                    <a16:creationId xmlns:a16="http://schemas.microsoft.com/office/drawing/2014/main" id="{32F12161-DD97-A86C-F76F-64ABD71550E9}"/>
                  </a:ext>
                </a:extLst>
              </p:cNvPr>
              <p:cNvSpPr/>
              <p:nvPr/>
            </p:nvSpPr>
            <p:spPr>
              <a:xfrm>
                <a:off x="7678497" y="2294284"/>
                <a:ext cx="786818" cy="757176"/>
              </a:xfrm>
              <a:prstGeom prst="noSmoking">
                <a:avLst>
                  <a:gd name="adj" fmla="val 10736"/>
                </a:avLst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D519A61-020A-5A3B-5B17-21EE9B8431D2}"/>
                </a:ext>
              </a:extLst>
            </p:cNvPr>
            <p:cNvGrpSpPr/>
            <p:nvPr/>
          </p:nvGrpSpPr>
          <p:grpSpPr>
            <a:xfrm>
              <a:off x="9581518" y="5710928"/>
              <a:ext cx="1588896" cy="990409"/>
              <a:chOff x="7225097" y="3557607"/>
              <a:chExt cx="1705321" cy="106298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1FC162A-767C-F4B3-3418-DD7F8AB16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78E60287-9107-18BB-B510-1CBBD5762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A6C3711-4F5F-47A7-F843-7B3DC7050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76D6A25-1FB7-3638-96FD-47A63BF8C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9372144-C5CF-02CE-3018-4524A248F1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D0CB300D-8F33-DDCD-82A1-3681154EC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29B9D24-6310-B7DD-93E1-7697CAEB2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57C7FD-E308-7AA8-0769-ED05989F8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3512" y="5874710"/>
              <a:ext cx="525939" cy="794111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503A2BE-CEE0-139D-BDEE-71367AD32544}"/>
                </a:ext>
              </a:extLst>
            </p:cNvPr>
            <p:cNvSpPr txBox="1"/>
            <p:nvPr/>
          </p:nvSpPr>
          <p:spPr>
            <a:xfrm>
              <a:off x="9697984" y="5098230"/>
              <a:ext cx="1943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About</a:t>
              </a:r>
              <a:r>
                <a:rPr lang="en-US" sz="3600" dirty="0">
                  <a:solidFill>
                    <a:schemeClr val="accent1"/>
                  </a:solidFill>
                </a:rPr>
                <a:t> $12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9355DB-ACC2-9EF7-A35A-3C9AC66A6BF7}"/>
                </a:ext>
              </a:extLst>
            </p:cNvPr>
            <p:cNvSpPr txBox="1"/>
            <p:nvPr/>
          </p:nvSpPr>
          <p:spPr>
            <a:xfrm>
              <a:off x="7761552" y="5109482"/>
              <a:ext cx="1943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About</a:t>
              </a:r>
              <a:r>
                <a:rPr lang="en-US" sz="3600" dirty="0">
                  <a:solidFill>
                    <a:schemeClr val="accent1"/>
                  </a:solidFill>
                </a:rPr>
                <a:t> $1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6E55FB1-DD6D-3227-6ABD-8E35406E97CA}"/>
                </a:ext>
              </a:extLst>
            </p:cNvPr>
            <p:cNvGrpSpPr/>
            <p:nvPr/>
          </p:nvGrpSpPr>
          <p:grpSpPr>
            <a:xfrm>
              <a:off x="8110511" y="5679611"/>
              <a:ext cx="1588896" cy="990409"/>
              <a:chOff x="7225097" y="3557607"/>
              <a:chExt cx="1705321" cy="1062980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31C714C-505F-FFA8-6749-550B43EE1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F5DECB2-38A7-9ED0-7D50-BAFAEB1D9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102CB885-2C90-F773-3183-37915876A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1B01BF5-6871-F19A-6A3E-FD33B2475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664457B8-E2E2-7074-ECC5-C42828478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506F7CF-0F0E-5F19-3C2C-CAD13456F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14672A1-F1B7-BF37-B0EE-46CAB45F6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EFF055E-672B-9E9E-C288-8E46F8D67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4619" y="5769404"/>
              <a:ext cx="525939" cy="79411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41D730-D241-4700-75EC-22BE36A13B06}"/>
                </a:ext>
              </a:extLst>
            </p:cNvPr>
            <p:cNvSpPr txBox="1"/>
            <p:nvPr/>
          </p:nvSpPr>
          <p:spPr>
            <a:xfrm>
              <a:off x="5750152" y="5383443"/>
              <a:ext cx="19325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2"/>
                  </a:solidFill>
                </a:rPr>
                <a:t>If we don’t pay attention to costume: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242A208-27D8-4A3A-8844-827728CD875F}"/>
              </a:ext>
            </a:extLst>
          </p:cNvPr>
          <p:cNvGrpSpPr/>
          <p:nvPr/>
        </p:nvGrpSpPr>
        <p:grpSpPr>
          <a:xfrm>
            <a:off x="5432180" y="417859"/>
            <a:ext cx="778327" cy="654730"/>
            <a:chOff x="952502" y="3804445"/>
            <a:chExt cx="2562223" cy="216251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6F37027-7091-D8F6-9C10-44AC8CCE2173}"/>
                </a:ext>
              </a:extLst>
            </p:cNvPr>
            <p:cNvSpPr/>
            <p:nvPr/>
          </p:nvSpPr>
          <p:spPr>
            <a:xfrm>
              <a:off x="2743200" y="3804445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509AC25-1D87-99BC-BBA3-0BCA0C089978}"/>
                </a:ext>
              </a:extLst>
            </p:cNvPr>
            <p:cNvSpPr/>
            <p:nvPr/>
          </p:nvSpPr>
          <p:spPr>
            <a:xfrm>
              <a:off x="2743200" y="5195432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E453D91-AD5B-3EE0-68D0-F9F33BCEB8E5}"/>
                </a:ext>
              </a:extLst>
            </p:cNvPr>
            <p:cNvSpPr/>
            <p:nvPr/>
          </p:nvSpPr>
          <p:spPr>
            <a:xfrm>
              <a:off x="952502" y="4508841"/>
              <a:ext cx="771525" cy="7715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F05CD37-A9D9-068C-33B3-3A4BE5F5E5F2}"/>
                </a:ext>
              </a:extLst>
            </p:cNvPr>
            <p:cNvCxnSpPr>
              <a:cxnSpLocks/>
              <a:stCxn id="72" idx="7"/>
              <a:endCxn id="70" idx="2"/>
            </p:cNvCxnSpPr>
            <p:nvPr/>
          </p:nvCxnSpPr>
          <p:spPr>
            <a:xfrm flipV="1">
              <a:off x="1611040" y="4190208"/>
              <a:ext cx="1132160" cy="4316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D147966-6C1D-9E3A-80AC-C24FC5E7221A}"/>
                </a:ext>
              </a:extLst>
            </p:cNvPr>
            <p:cNvCxnSpPr>
              <a:cxnSpLocks/>
              <a:stCxn id="72" idx="5"/>
              <a:endCxn id="71" idx="2"/>
            </p:cNvCxnSpPr>
            <p:nvPr/>
          </p:nvCxnSpPr>
          <p:spPr>
            <a:xfrm>
              <a:off x="1611039" y="5167379"/>
              <a:ext cx="1132161" cy="4138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3FA1D72-55C9-C97A-0AEB-4E9AB823E90A}"/>
                </a:ext>
              </a:extLst>
            </p:cNvPr>
            <p:cNvCxnSpPr>
              <a:cxnSpLocks/>
              <a:stCxn id="70" idx="4"/>
              <a:endCxn id="71" idx="0"/>
            </p:cNvCxnSpPr>
            <p:nvPr/>
          </p:nvCxnSpPr>
          <p:spPr>
            <a:xfrm>
              <a:off x="3128963" y="4575970"/>
              <a:ext cx="0" cy="619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A530C-2E5A-A5DA-295C-6630A7805FE0}"/>
              </a:ext>
            </a:extLst>
          </p:cNvPr>
          <p:cNvGrpSpPr/>
          <p:nvPr/>
        </p:nvGrpSpPr>
        <p:grpSpPr>
          <a:xfrm>
            <a:off x="6474738" y="322894"/>
            <a:ext cx="5105618" cy="4115825"/>
            <a:chOff x="6474738" y="322894"/>
            <a:chExt cx="5105618" cy="41158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A1E857-E210-DC79-5DFB-19202FF41BBA}"/>
                </a:ext>
              </a:extLst>
            </p:cNvPr>
            <p:cNvSpPr/>
            <p:nvPr/>
          </p:nvSpPr>
          <p:spPr>
            <a:xfrm>
              <a:off x="7748584" y="808251"/>
              <a:ext cx="3831772" cy="363046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A5AE45F-7FA6-C072-D625-DB70B7BD53D2}"/>
                </a:ext>
              </a:extLst>
            </p:cNvPr>
            <p:cNvCxnSpPr>
              <a:stCxn id="4" idx="0"/>
            </p:cNvCxnSpPr>
            <p:nvPr/>
          </p:nvCxnSpPr>
          <p:spPr>
            <a:xfrm>
              <a:off x="9664470" y="808251"/>
              <a:ext cx="10886" cy="36304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484B87-3E62-98DA-0D49-98F120EFA161}"/>
                </a:ext>
              </a:extLst>
            </p:cNvPr>
            <p:cNvCxnSpPr>
              <a:cxnSpLocks/>
              <a:stCxn id="4" idx="1"/>
              <a:endCxn id="4" idx="3"/>
            </p:cNvCxnSpPr>
            <p:nvPr/>
          </p:nvCxnSpPr>
          <p:spPr>
            <a:xfrm>
              <a:off x="7748584" y="2623485"/>
              <a:ext cx="383177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4" descr="Page 12 | Mortarboard Cap Images - Free Download on Freepik">
              <a:extLst>
                <a:ext uri="{FF2B5EF4-FFF2-40B4-BE49-F238E27FC236}">
                  <a16:creationId xmlns:a16="http://schemas.microsoft.com/office/drawing/2014/main" id="{DFCA0CE1-B346-6968-4774-762FFC7DF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0268" y="358563"/>
              <a:ext cx="451909" cy="449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A0EBAD-2891-0D40-F97F-AF98FEDAC758}"/>
                </a:ext>
              </a:extLst>
            </p:cNvPr>
            <p:cNvGrpSpPr/>
            <p:nvPr/>
          </p:nvGrpSpPr>
          <p:grpSpPr>
            <a:xfrm>
              <a:off x="8291645" y="322894"/>
              <a:ext cx="663746" cy="638741"/>
              <a:chOff x="7678497" y="2294284"/>
              <a:chExt cx="786818" cy="757176"/>
            </a:xfrm>
          </p:grpSpPr>
          <p:pic>
            <p:nvPicPr>
              <p:cNvPr id="14" name="Picture 4" descr="Page 12 | Mortarboard Cap Images - Free Download on Freepik">
                <a:extLst>
                  <a:ext uri="{FF2B5EF4-FFF2-40B4-BE49-F238E27FC236}">
                    <a16:creationId xmlns:a16="http://schemas.microsoft.com/office/drawing/2014/main" id="{9C06C68B-FB91-D287-07EC-E03A59422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9474" y="2412719"/>
                <a:ext cx="451909" cy="449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&quot;No&quot; Symbol 14">
                <a:extLst>
                  <a:ext uri="{FF2B5EF4-FFF2-40B4-BE49-F238E27FC236}">
                    <a16:creationId xmlns:a16="http://schemas.microsoft.com/office/drawing/2014/main" id="{E70ACEA2-A427-63FD-7454-18B46E013311}"/>
                  </a:ext>
                </a:extLst>
              </p:cNvPr>
              <p:cNvSpPr/>
              <p:nvPr/>
            </p:nvSpPr>
            <p:spPr>
              <a:xfrm>
                <a:off x="7678497" y="2294284"/>
                <a:ext cx="786818" cy="757176"/>
              </a:xfrm>
              <a:prstGeom prst="noSmoking">
                <a:avLst>
                  <a:gd name="adj" fmla="val 10736"/>
                </a:avLst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79C140-D07B-FA02-B149-4D4D6D257447}"/>
                </a:ext>
              </a:extLst>
            </p:cNvPr>
            <p:cNvGrpSpPr/>
            <p:nvPr/>
          </p:nvGrpSpPr>
          <p:grpSpPr>
            <a:xfrm>
              <a:off x="7876196" y="1503451"/>
              <a:ext cx="1705321" cy="1062980"/>
              <a:chOff x="7225097" y="3557607"/>
              <a:chExt cx="1705321" cy="106298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1872D4C-A8D2-3AE2-8EA4-5A664CE91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0348C9D-CD99-F513-397B-540499DF1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79DF08-DB3B-F67F-7791-6969B8A33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CC8BEF4-9AF7-EEE3-2DAA-5AF05FA3D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45AE8D6-E07D-BC89-BF9D-400CA0DC0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738E47F-EF5D-1F65-C235-09CA6015D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69CC6AA-B476-5859-347F-FD98F795B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FAD02D-C121-F119-288F-72C755F56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38837" y="1684592"/>
              <a:ext cx="553554" cy="83580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3156246-F253-4E2F-8F5D-098E438E4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8450" y="3428071"/>
              <a:ext cx="553554" cy="835807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C2FCBC-0777-8A6A-618A-EA9209B8A203}"/>
                </a:ext>
              </a:extLst>
            </p:cNvPr>
            <p:cNvGrpSpPr/>
            <p:nvPr/>
          </p:nvGrpSpPr>
          <p:grpSpPr>
            <a:xfrm>
              <a:off x="9775195" y="3328771"/>
              <a:ext cx="1705321" cy="1062980"/>
              <a:chOff x="7225097" y="3557607"/>
              <a:chExt cx="1705321" cy="106298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362C672-2824-B849-8CD4-63E9F5C10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5097" y="378478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8533575-1326-DC50-B5CD-6813F3095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0686" y="3768053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415CDB4-B50F-C9A7-EEB1-56DB53FA8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5075" y="3761158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2EEA728-4825-1B16-F310-27342FD1E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6864" y="3739545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A69227B-4536-0762-A055-057F6C346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7732" y="3574967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F584184-E5CB-290F-933F-8293B8A08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7855" y="3583330"/>
                <a:ext cx="553554" cy="835807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1FC9A03-5FAA-4B00-E3B4-D2E4BD20B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7892" y="3557607"/>
                <a:ext cx="553554" cy="835807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D5CA4F-C76F-836E-656A-4A7D160CFAB5}"/>
                </a:ext>
              </a:extLst>
            </p:cNvPr>
            <p:cNvSpPr txBox="1"/>
            <p:nvPr/>
          </p:nvSpPr>
          <p:spPr>
            <a:xfrm>
              <a:off x="8335768" y="961635"/>
              <a:ext cx="1066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</a:rPr>
                <a:t>$1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8F6E40-AACF-A8C7-04E1-D8C73010A743}"/>
                </a:ext>
              </a:extLst>
            </p:cNvPr>
            <p:cNvSpPr txBox="1"/>
            <p:nvPr/>
          </p:nvSpPr>
          <p:spPr>
            <a:xfrm>
              <a:off x="8355869" y="2824615"/>
              <a:ext cx="1066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</a:rPr>
                <a:t>$11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5E3014-7690-9AF2-8E4A-7A11F1183EF9}"/>
                </a:ext>
              </a:extLst>
            </p:cNvPr>
            <p:cNvSpPr txBox="1"/>
            <p:nvPr/>
          </p:nvSpPr>
          <p:spPr>
            <a:xfrm>
              <a:off x="10103796" y="961635"/>
              <a:ext cx="1066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</a:rPr>
                <a:t>$2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FEAB9E-7938-912D-7921-AED08B5C33A7}"/>
                </a:ext>
              </a:extLst>
            </p:cNvPr>
            <p:cNvSpPr txBox="1"/>
            <p:nvPr/>
          </p:nvSpPr>
          <p:spPr>
            <a:xfrm>
              <a:off x="10158650" y="2833932"/>
              <a:ext cx="1066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</a:rPr>
                <a:t>$12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B6E6C2B-91D6-6020-A0A0-263F52F4EF70}"/>
                </a:ext>
              </a:extLst>
            </p:cNvPr>
            <p:cNvSpPr txBox="1"/>
            <p:nvPr/>
          </p:nvSpPr>
          <p:spPr>
            <a:xfrm>
              <a:off x="6474738" y="542394"/>
              <a:ext cx="17299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2"/>
                  </a:solidFill>
                </a:rPr>
                <a:t>Truth:</a:t>
              </a:r>
            </a:p>
          </p:txBody>
        </p:sp>
        <p:pic>
          <p:nvPicPr>
            <p:cNvPr id="76" name="Picture 2" descr="Pumpkin Jack O Lantern clip art (free clipart) | revidevi.wordpress.com">
              <a:extLst>
                <a:ext uri="{FF2B5EF4-FFF2-40B4-BE49-F238E27FC236}">
                  <a16:creationId xmlns:a16="http://schemas.microsoft.com/office/drawing/2014/main" id="{8722330A-EB46-1DFB-56D9-F829F2325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822" y="3346131"/>
              <a:ext cx="534886" cy="51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FF9C7DC-F3F8-985F-5418-E2CC2E7DCBFC}"/>
                </a:ext>
              </a:extLst>
            </p:cNvPr>
            <p:cNvGrpSpPr/>
            <p:nvPr/>
          </p:nvGrpSpPr>
          <p:grpSpPr>
            <a:xfrm>
              <a:off x="6835799" y="1469967"/>
              <a:ext cx="737920" cy="717392"/>
              <a:chOff x="6822699" y="1410759"/>
              <a:chExt cx="817946" cy="835807"/>
            </a:xfrm>
          </p:grpSpPr>
          <p:pic>
            <p:nvPicPr>
              <p:cNvPr id="77" name="Picture 2" descr="Pumpkin Jack O Lantern clip art (free clipart) | revidevi.wordpress.com">
                <a:extLst>
                  <a:ext uri="{FF2B5EF4-FFF2-40B4-BE49-F238E27FC236}">
                    <a16:creationId xmlns:a16="http://schemas.microsoft.com/office/drawing/2014/main" id="{357335F8-141D-5B44-2535-284B81685F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3732" y="1529174"/>
                <a:ext cx="534886" cy="519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&quot;No&quot; Symbol 11">
                <a:extLst>
                  <a:ext uri="{FF2B5EF4-FFF2-40B4-BE49-F238E27FC236}">
                    <a16:creationId xmlns:a16="http://schemas.microsoft.com/office/drawing/2014/main" id="{BA48EF1F-D7BE-E46A-83B7-23CBBB0BFADB}"/>
                  </a:ext>
                </a:extLst>
              </p:cNvPr>
              <p:cNvSpPr/>
              <p:nvPr/>
            </p:nvSpPr>
            <p:spPr>
              <a:xfrm>
                <a:off x="6822699" y="1410759"/>
                <a:ext cx="817946" cy="835807"/>
              </a:xfrm>
              <a:prstGeom prst="noSmoking">
                <a:avLst>
                  <a:gd name="adj" fmla="val 10853"/>
                </a:avLst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142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3343</TotalTime>
  <Words>5488</Words>
  <Application>Microsoft Macintosh PowerPoint</Application>
  <PresentationFormat>Widescreen</PresentationFormat>
  <Paragraphs>1190</Paragraphs>
  <Slides>84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Courier</vt:lpstr>
      <vt:lpstr>NewCenturySchlbk</vt:lpstr>
      <vt:lpstr>Trade Gothic Inline</vt:lpstr>
      <vt:lpstr>Office Theme</vt:lpstr>
      <vt:lpstr>Regression From Causality to Prediction (and back again)</vt:lpstr>
      <vt:lpstr>Announcements</vt:lpstr>
      <vt:lpstr>Agenda</vt:lpstr>
      <vt:lpstr>Recap</vt:lpstr>
      <vt:lpstr>The Story So Far...</vt:lpstr>
      <vt:lpstr>Other approaches to causality?</vt:lpstr>
      <vt:lpstr>Today: From Causality to Prediction</vt:lpstr>
      <vt:lpstr>Matching on observables</vt:lpstr>
      <vt:lpstr>Back to causality-land</vt:lpstr>
      <vt:lpstr>Back to causality-land</vt:lpstr>
      <vt:lpstr>Back to causality-land</vt:lpstr>
      <vt:lpstr>In prediction-land</vt:lpstr>
      <vt:lpstr>Matching on observables</vt:lpstr>
      <vt:lpstr>Is matching on observables a good idea? For causality?</vt:lpstr>
      <vt:lpstr>Is matching on observables a good idea? For prediction?</vt:lpstr>
      <vt:lpstr>Is matching on observables a good idea? For prediction?</vt:lpstr>
      <vt:lpstr>Suppose we do want to match on observables Despite the caveat about what we observe</vt:lpstr>
      <vt:lpstr>Issue: Too many boxes!</vt:lpstr>
      <vt:lpstr>Two fixes</vt:lpstr>
      <vt:lpstr> Regression!</vt:lpstr>
      <vt:lpstr>But first, Linear Models!</vt:lpstr>
      <vt:lpstr>Suppose that  the world is completely unstructured</vt:lpstr>
      <vt:lpstr>Suppose that  the world is completely unstructured</vt:lpstr>
      <vt:lpstr>Models</vt:lpstr>
      <vt:lpstr>Linear models Definition by (our usual) example</vt:lpstr>
      <vt:lpstr>Why would we make this assumption? Intuitively, what does it mean?</vt:lpstr>
      <vt:lpstr>Why would we make this assumption? Intuitively, what does it mean?</vt:lpstr>
      <vt:lpstr>Why would we make this assumption? Intuitively, what does it mean?</vt:lpstr>
      <vt:lpstr>Okay now, Regression!</vt:lpstr>
      <vt:lpstr>Say we have a reasonable linear model</vt:lpstr>
      <vt:lpstr>Example:  You do regression!</vt:lpstr>
      <vt:lpstr>Example:  You do regression!</vt:lpstr>
      <vt:lpstr>Example Continued</vt:lpstr>
      <vt:lpstr>Relationship to boxes</vt:lpstr>
      <vt:lpstr>Relationship to boxes</vt:lpstr>
      <vt:lpstr>What if there’s no a,b,c that fits?</vt:lpstr>
      <vt:lpstr>Simpler version:  say there’s no X_j</vt:lpstr>
      <vt:lpstr>Replace D_j with  “years of education”</vt:lpstr>
      <vt:lpstr>What does “line of best fit” mean?</vt:lpstr>
      <vt:lpstr>What does “line of best fit” mean?</vt:lpstr>
      <vt:lpstr>What if there’s no a,b,c that fits?</vt:lpstr>
      <vt:lpstr>Even more generally</vt:lpstr>
      <vt:lpstr>How to interpret regression</vt:lpstr>
      <vt:lpstr>Example</vt:lpstr>
      <vt:lpstr>PowerPoint Presentation</vt:lpstr>
      <vt:lpstr>Our usual question...</vt:lpstr>
      <vt:lpstr>The data:  interviewing twins</vt:lpstr>
      <vt:lpstr>The data: interviewing twins</vt:lpstr>
      <vt:lpstr>Also: Less interesting data</vt:lpstr>
      <vt:lpstr>Let’s run some regressions! So far nothing fancy about twins, just treat them as a normal data set</vt:lpstr>
      <vt:lpstr>The results  (and our first regression table)</vt:lpstr>
      <vt:lpstr>The results  (and our first regression table)</vt:lpstr>
      <vt:lpstr>The results  (and our first regression table)</vt:lpstr>
      <vt:lpstr>The results  (and our first regression table)</vt:lpstr>
      <vt:lpstr>The results  (and our first regression table)</vt:lpstr>
      <vt:lpstr>The results  (and our first regression table)</vt:lpstr>
      <vt:lpstr>The results  (and our first regression table)</vt:lpstr>
      <vt:lpstr>Lets do another regression! This time with just the twins</vt:lpstr>
      <vt:lpstr>Lets do another regression! This time with just the twins</vt:lpstr>
      <vt:lpstr>Do we believe this effect is causal? Is which twin got more education “random”?</vt:lpstr>
      <vt:lpstr>Do we believe this effect is causal? Is which twin got more education “random”?</vt:lpstr>
      <vt:lpstr>Look at other attributes (aka, possible confounders)</vt:lpstr>
      <vt:lpstr>Recap: Example</vt:lpstr>
      <vt:lpstr>Recap: Regression</vt:lpstr>
      <vt:lpstr>From Causality to Prediction</vt:lpstr>
      <vt:lpstr>Propensity Scores</vt:lpstr>
      <vt:lpstr>Recall the problem...</vt:lpstr>
      <vt:lpstr>Issue: Too many boxes!</vt:lpstr>
      <vt:lpstr>Can we combine some of these boxes?</vt:lpstr>
      <vt:lpstr>Propensity Scores</vt:lpstr>
      <vt:lpstr>Propensity Scores</vt:lpstr>
      <vt:lpstr>Idea: Group people by propensity score</vt:lpstr>
      <vt:lpstr>Idea: Group people by propensity score</vt:lpstr>
      <vt:lpstr>Why is this a good idea?</vt:lpstr>
      <vt:lpstr>Why is this a good idea?</vt:lpstr>
      <vt:lpstr>Why is this a good idea?</vt:lpstr>
      <vt:lpstr>Sanity Check: What happens in an RCT? Better be the “good” case...</vt:lpstr>
      <vt:lpstr>How do we get propensity scores?</vt:lpstr>
      <vt:lpstr>Recap: Propensity Scores</vt:lpstr>
      <vt:lpstr>Recap: Propensity Scores</vt:lpstr>
      <vt:lpstr>Wrap-Up</vt:lpstr>
      <vt:lpstr>Recap</vt:lpstr>
      <vt:lpstr>Homework!</vt:lpstr>
      <vt:lpstr>That’s 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From Causality to Prediction (and back again)</dc:title>
  <dc:creator>Mary Katherine Wootters</dc:creator>
  <cp:lastModifiedBy>Isaac Sorkin</cp:lastModifiedBy>
  <cp:revision>25</cp:revision>
  <dcterms:created xsi:type="dcterms:W3CDTF">2023-10-24T07:15:40Z</dcterms:created>
  <dcterms:modified xsi:type="dcterms:W3CDTF">2023-10-31T09:22:42Z</dcterms:modified>
</cp:coreProperties>
</file>